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5238" r:id="rId3"/>
    <p:sldId id="5255" r:id="rId4"/>
    <p:sldId id="5259" r:id="rId5"/>
    <p:sldId id="5261" r:id="rId6"/>
    <p:sldId id="5237" r:id="rId7"/>
    <p:sldId id="5218" r:id="rId8"/>
    <p:sldId id="5220" r:id="rId9"/>
    <p:sldId id="5236" r:id="rId10"/>
    <p:sldId id="702" r:id="rId11"/>
    <p:sldId id="5277" r:id="rId12"/>
    <p:sldId id="268" r:id="rId13"/>
    <p:sldId id="269" r:id="rId14"/>
    <p:sldId id="270" r:id="rId15"/>
    <p:sldId id="271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DA"/>
    <a:srgbClr val="FFDBC6"/>
    <a:srgbClr val="FFC8B1"/>
    <a:srgbClr val="FFC2AB"/>
    <a:srgbClr val="FF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42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176" y="58"/>
      </p:cViewPr>
      <p:guideLst/>
    </p:cSldViewPr>
  </p:slideViewPr>
  <p:outlineViewPr>
    <p:cViewPr>
      <p:scale>
        <a:sx n="33" d="100"/>
        <a:sy n="33" d="100"/>
      </p:scale>
      <p:origin x="0" y="-4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0797-94FB-C14A-A659-765B02196387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1EA4-6730-1646-8424-8206EA335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4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er en af Danmarks største patientforeninger næst efter Kræftens Bekæmpelse og Hjerteforeningen. </a:t>
            </a:r>
          </a:p>
          <a:p>
            <a:r>
              <a:rPr lang="da-DK" dirty="0"/>
              <a:t>Vi har cirka 90.000 medlemmer, 800 frivillige og 75 medarbejdere på Hovedkontoret. </a:t>
            </a:r>
          </a:p>
          <a:p>
            <a:endParaRPr lang="da-DK" dirty="0"/>
          </a:p>
          <a:p>
            <a:r>
              <a:rPr lang="da-DK" dirty="0"/>
              <a:t>Diabetesforeningen har en lang historie. Sidste år fejrede vi 80-års jubilæum. Diabetesforeningen startede som ”Landsforeningen for Sukkersyge” i 1940. Til at starte med var foreningen primært en forening for mennesker med type-1 diabetes. I dag er vi en moderne interesseorganisation, der kæmper for alle mennesker med diabetes – uanset diabetestype - og deres pårørende.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1EA4-6730-1646-8424-8206EA335E8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0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28C36AD-9622-4E09-980B-114F4E22F8BC}" type="slidenum">
              <a:rPr lang="da-DK" altLang="da-DK" smtClean="0"/>
              <a:pPr>
                <a:spcBef>
                  <a:spcPct val="0"/>
                </a:spcBef>
              </a:pPr>
              <a:t>14</a:t>
            </a:fld>
            <a:endParaRPr lang="da-DK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sz="1400" b="0" dirty="0"/>
              <a:t>Forslag til tale; </a:t>
            </a:r>
            <a:r>
              <a:rPr lang="da-DK" altLang="da-DK" sz="1400" b="0" dirty="0" err="1"/>
              <a:t>Kasseren</a:t>
            </a:r>
            <a:r>
              <a:rPr lang="da-DK" altLang="da-DK" sz="1400" b="0" dirty="0"/>
              <a:t> læser op fra slide. Her kan de aktuelle tal indsættes forud for generalforsamlingen. Kassereren eller en anden fra bestyrelsen fremlægger regnskabet til godkendelse.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719B63F-24A8-41D9-B9E9-61188CB8DAF8}" type="slidenum">
              <a:rPr lang="da-DK" altLang="da-DK" smtClean="0"/>
              <a:pPr>
                <a:spcBef>
                  <a:spcPct val="0"/>
                </a:spcBef>
              </a:pPr>
              <a:t>15</a:t>
            </a:fld>
            <a:endParaRPr lang="da-DK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u="none" dirty="0"/>
              <a:t>Forslag til tale: Dirigenten:  </a:t>
            </a:r>
            <a:r>
              <a:rPr lang="da-DK" altLang="da-DK" dirty="0"/>
              <a:t>Konstaterer hvilke forslag, der er indkommet rettidigt og gennemfører behandling og evt. afstemning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Hvis lokalforeningen </a:t>
            </a:r>
            <a:r>
              <a:rPr lang="da-DK" altLang="da-DK" b="1" dirty="0"/>
              <a:t>ikke</a:t>
            </a:r>
            <a:r>
              <a:rPr lang="da-DK" altLang="da-DK" dirty="0"/>
              <a:t> har lokale vedtægter, så fremlægger bestyrelsen forslag til lokale vedtægter med udgangspunkt i ”</a:t>
            </a:r>
            <a:r>
              <a:rPr lang="da-DK" altLang="da-DK" b="1" dirty="0"/>
              <a:t>Skabelon til standardvedtægter</a:t>
            </a:r>
            <a:r>
              <a:rPr lang="da-DK" altLang="da-DK" dirty="0"/>
              <a:t>”, som findes på Frivilligsiden.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07B526E-A6B8-4541-9F11-F08A46D6EA43}" type="slidenum">
              <a:rPr lang="da-DK" altLang="da-DK" smtClean="0"/>
              <a:pPr>
                <a:spcBef>
                  <a:spcPct val="0"/>
                </a:spcBef>
              </a:pPr>
              <a:t>16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dirty="0"/>
              <a:t>Forslag til tale: Jf. vedtægterne skal der nu vælges en bestyrelse bestående af min. tre personer.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Denne skal kunne konstituere sig med min en formand og en kasserer, som ikke tilhører samme husstand.</a:t>
            </a:r>
          </a:p>
          <a:p>
            <a:pPr eaLnBrk="1" hangingPunct="1"/>
            <a:r>
              <a:rPr lang="da-DK" altLang="da-DK" sz="700" dirty="0">
                <a:solidFill>
                  <a:srgbClr val="000000"/>
                </a:solidFill>
                <a:cs typeface="Times New Roman" pitchFamily="18" charset="0"/>
              </a:rPr>
              <a:t>§ 11	Bestyrelsesmedlemmer vælges for en periode af 2 år, og således at mindst 2 af bestyrelsens medlemmer hvert år er på valg. Bestyrelsessuppleanterne vælges for en periode af 1 år. Genvalg af bestyrelsesmedlemmer og bestyrelsessuppleanter kan finde sted. Såfremt bestyrelsen består af 3 medlemmer er 1 af medlemmerne på valg i lige år, mens to af medlemmerne er på valg i ulige år.</a:t>
            </a:r>
          </a:p>
          <a:p>
            <a:pPr eaLnBrk="1" hangingPunct="1"/>
            <a:endParaRPr lang="da-DK" alt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17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dirty="0"/>
              <a:t>Forslag til tale: Er der kommentarer eller spørgsmål?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Dirigenten skal være opmærksom på, at der ikke kan vedtages noget under </a:t>
            </a:r>
            <a:r>
              <a:rPr lang="da-DK" altLang="da-DK" b="1" dirty="0"/>
              <a:t>E</a:t>
            </a:r>
            <a:r>
              <a:rPr lang="da-DK" altLang="da-DK" b="1" dirty="0">
                <a:solidFill>
                  <a:srgbClr val="0070C0"/>
                </a:solidFill>
              </a:rPr>
              <a:t>ventuelt</a:t>
            </a:r>
            <a:r>
              <a:rPr lang="da-DK" altLang="da-DK" dirty="0"/>
              <a:t>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Efter punktet erklærer dirigenten generalforsamlingen for afsluttet.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Efter generalforsamlingen skal dirigenten gennemlæse og underskrive beslutningsreferatet.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91EA4-6730-1646-8424-8206EA335E8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7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1EA4-6730-1646-8424-8206EA335E8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91EA4-6730-1646-8424-8206EA335E8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89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91EA4-6730-1646-8424-8206EA335E8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82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Udfordringer  - vi fortsat skal have løst: </a:t>
            </a:r>
          </a:p>
          <a:p>
            <a:endParaRPr lang="da-DK" dirty="0"/>
          </a:p>
          <a:p>
            <a:r>
              <a:rPr lang="da-DK" dirty="0"/>
              <a:t>…</a:t>
            </a:r>
          </a:p>
          <a:p>
            <a:r>
              <a:rPr lang="da-DK" dirty="0"/>
              <a:t>…</a:t>
            </a:r>
          </a:p>
          <a:p>
            <a:r>
              <a:rPr lang="da-DK" dirty="0"/>
              <a:t>…</a:t>
            </a:r>
          </a:p>
          <a:p>
            <a:r>
              <a:rPr lang="da-DK" dirty="0"/>
              <a:t>…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1EA4-6730-1646-8424-8206EA335E8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8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dirty="0"/>
              <a:t>I vores kommune er tallene </a:t>
            </a:r>
            <a:r>
              <a:rPr lang="da-DK" b="0"/>
              <a:t>for personer </a:t>
            </a:r>
            <a:r>
              <a:rPr lang="da-DK" b="0" dirty="0"/>
              <a:t>med </a:t>
            </a:r>
            <a:r>
              <a:rPr lang="da-DK" b="0"/>
              <a:t>type 2…(</a:t>
            </a:r>
            <a:r>
              <a:rPr lang="da-DK" b="0" dirty="0"/>
              <a:t>slet slide hvis I ikke henter tal).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1802-63B5-43CC-A29E-0BA4ED988DC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924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A5645C6-EC7A-4BE8-979E-26D1A2026BC1}" type="slidenum">
              <a:rPr lang="da-DK" altLang="da-DK" smtClean="0"/>
              <a:pPr>
                <a:spcBef>
                  <a:spcPct val="0"/>
                </a:spcBef>
              </a:pPr>
              <a:t>12</a:t>
            </a:fld>
            <a:endParaRPr lang="da-DK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b="0" dirty="0"/>
              <a:t>Forslag til tale: Dagsordenen er hentet fra de lokale vedtægter, som viser, hvad dagsordenen mindst skal indeholde.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B0BF7BDA-F33C-458C-88F2-CAF0E3CB4F0A}" type="slidenum">
              <a:rPr lang="da-DK" altLang="da-DK" smtClean="0"/>
              <a:pPr>
                <a:spcBef>
                  <a:spcPct val="0"/>
                </a:spcBef>
              </a:pPr>
              <a:t>13</a:t>
            </a:fld>
            <a:endParaRPr lang="da-DK" altLang="da-D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b="0" dirty="0"/>
              <a:t>Forslag til tale; Beretningen fremlægges af formanden eller andet bestyrelsesmedlem. De stemmeberettigede på generalforsamlingen stemmer om godkendelse efterfølgende. Fyld selv overskrifter på.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B8A5D081-5F4E-E241-BB07-D80A88805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FE4C-0AA9-4434-8E39-B04610627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2160000"/>
            <a:ext cx="9109075" cy="21600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41FE80C-A880-4505-9A52-D12C8945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800" y="4500000"/>
            <a:ext cx="9109075" cy="774322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67D7C9-D5A5-4F2D-8B08-BCCDD6A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738" y="1890984"/>
            <a:ext cx="2743200" cy="18000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1A6983B8-DF7B-4A95-B9B8-9174AC01AC32}" type="datetime1">
              <a:rPr lang="da-DK" smtClean="0"/>
              <a:pPr algn="l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937DCC-6B14-46C5-85B6-C159F52C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8" y="7096504"/>
            <a:ext cx="5148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CC632E-BF8E-4F88-AF8D-433DE3AC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89376"/>
            <a:ext cx="622800" cy="216000"/>
          </a:xfrm>
        </p:spPr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BE5BD14-AF73-F04E-B48A-1D20C134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800" y="5400000"/>
            <a:ext cx="9109075" cy="425385"/>
          </a:xfrm>
        </p:spPr>
        <p:txBody>
          <a:bodyPr>
            <a:noAutofit/>
          </a:bodyPr>
          <a:lstStyle>
            <a:lvl1pPr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oplægsholder</a:t>
            </a:r>
          </a:p>
        </p:txBody>
      </p:sp>
      <p:sp>
        <p:nvSpPr>
          <p:cNvPr id="41" name="Pladsholder til SmartArt 40">
            <a:extLst>
              <a:ext uri="{FF2B5EF4-FFF2-40B4-BE49-F238E27FC236}">
                <a16:creationId xmlns:a16="http://schemas.microsoft.com/office/drawing/2014/main" id="{31807C12-E8D7-D14A-958A-3DE8AB4E05FE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946800" y="1016588"/>
            <a:ext cx="2696400" cy="525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041BF20-1F65-E543-A712-03037BFDAAD8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CF47F775-B173-4A48-B9EE-65BF26FF98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80CF045C-E0FE-ED45-921D-C5AD939B3E5D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39D4CBFB-7993-F640-9BF0-01F6ACE6773C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93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85D17-EAC8-4A38-B244-40E4C74E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458-3B9A-4079-B5A6-EE4038958D57}" type="datetime1">
              <a:rPr lang="da-DK" smtClean="0"/>
              <a:t>15-11-2022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1D08DA15-A1F8-D145-AE73-40D616D751A4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0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helsid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17DD33A3-B992-D549-BA85-62B48DA03B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 dirty="0"/>
              <a:t>Klik for at indsætte foto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15-11-2022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SmartArt 13">
            <a:extLst>
              <a:ext uri="{FF2B5EF4-FFF2-40B4-BE49-F238E27FC236}">
                <a16:creationId xmlns:a16="http://schemas.microsoft.com/office/drawing/2014/main" id="{C56C2215-FF92-D444-824E-AEF95FF6650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A113B5-CA93-864C-8697-493501B0639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892413" y="2569651"/>
            <a:ext cx="3667637" cy="36676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</p:spTree>
    <p:extLst>
      <p:ext uri="{BB962C8B-B14F-4D97-AF65-F5344CB8AC3E}">
        <p14:creationId xmlns:p14="http://schemas.microsoft.com/office/powerpoint/2010/main" val="5842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medieklip 5">
            <a:extLst>
              <a:ext uri="{FF2B5EF4-FFF2-40B4-BE49-F238E27FC236}">
                <a16:creationId xmlns:a16="http://schemas.microsoft.com/office/drawing/2014/main" id="{E979C86D-B4DC-4F40-BB91-3D1C7149CA61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15-11-2022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412CE81F-C9D6-2240-8A2E-952F91D4284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860050" y="3537288"/>
            <a:ext cx="2700000" cy="2700000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ts val="2800"/>
              </a:lnSpc>
              <a:buNone/>
              <a:defRPr sz="24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  <p:sp>
        <p:nvSpPr>
          <p:cNvPr id="8" name="Pladsholder til SmartArt 13">
            <a:extLst>
              <a:ext uri="{FF2B5EF4-FFF2-40B4-BE49-F238E27FC236}">
                <a16:creationId xmlns:a16="http://schemas.microsoft.com/office/drawing/2014/main" id="{5B65DC32-3649-8C42-A047-ABC50391AD81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5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39AA932-5C23-48C6-9875-87E83E69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4280-7A13-4A32-9D08-FEC830AFE46A}" type="datetime1">
              <a:rPr lang="da-DK" smtClean="0"/>
              <a:t>15-11-2022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11A2D8-D123-4349-92CE-B6D75EB0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7D93F3-5D09-4B95-B0EB-F3A26E5E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Kombinationstegning 6">
            <a:extLst>
              <a:ext uri="{FF2B5EF4-FFF2-40B4-BE49-F238E27FC236}">
                <a16:creationId xmlns:a16="http://schemas.microsoft.com/office/drawing/2014/main" id="{59BFA284-BB90-284F-9A38-E0A1733CA9D1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9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3324017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50" y="6949471"/>
            <a:ext cx="163195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910CCA-3BE8-4246-8595-E0660BF281D5}" type="datetime1">
              <a:rPr lang="da-DK" smtClean="0"/>
              <a:pPr/>
              <a:t>15-11-2022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5" y="6949471"/>
            <a:ext cx="5148265" cy="216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9471"/>
            <a:ext cx="62373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98794405-6FE9-FE46-90B5-2BB13766BCB1}"/>
              </a:ext>
            </a:extLst>
          </p:cNvPr>
          <p:cNvSpPr txBox="1"/>
          <p:nvPr userDrawn="1"/>
        </p:nvSpPr>
        <p:spPr>
          <a:xfrm>
            <a:off x="1280160" y="6009695"/>
            <a:ext cx="4455478" cy="2758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Læs mere på </a:t>
            </a:r>
            <a:r>
              <a:rPr lang="da-DK" b="1" dirty="0" err="1">
                <a:solidFill>
                  <a:schemeClr val="bg1"/>
                </a:solidFill>
              </a:rPr>
              <a:t>diabetes.dk</a:t>
            </a:r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6689A7E-EED4-824D-AD65-23B1AE435675}"/>
              </a:ext>
            </a:extLst>
          </p:cNvPr>
          <p:cNvGrpSpPr/>
          <p:nvPr userDrawn="1"/>
        </p:nvGrpSpPr>
        <p:grpSpPr>
          <a:xfrm>
            <a:off x="8834002" y="5967500"/>
            <a:ext cx="2077838" cy="270184"/>
            <a:chOff x="8487914" y="5967500"/>
            <a:chExt cx="2077838" cy="270184"/>
          </a:xfrm>
        </p:grpSpPr>
        <p:sp>
          <p:nvSpPr>
            <p:cNvPr id="9" name="Grafik 7">
              <a:extLst>
                <a:ext uri="{FF2B5EF4-FFF2-40B4-BE49-F238E27FC236}">
                  <a16:creationId xmlns:a16="http://schemas.microsoft.com/office/drawing/2014/main" id="{A8BF89C4-AF72-B64A-A363-131AD0DC8494}"/>
                </a:ext>
              </a:extLst>
            </p:cNvPr>
            <p:cNvSpPr/>
            <p:nvPr/>
          </p:nvSpPr>
          <p:spPr>
            <a:xfrm>
              <a:off x="8487914" y="5967500"/>
              <a:ext cx="146293" cy="269788"/>
            </a:xfrm>
            <a:custGeom>
              <a:avLst/>
              <a:gdLst>
                <a:gd name="connsiteX0" fmla="*/ 137744 w 146293"/>
                <a:gd name="connsiteY0" fmla="*/ 153894 h 269788"/>
                <a:gd name="connsiteX1" fmla="*/ 144394 w 146293"/>
                <a:gd name="connsiteY1" fmla="*/ 103546 h 269788"/>
                <a:gd name="connsiteX2" fmla="*/ 94996 w 146293"/>
                <a:gd name="connsiteY2" fmla="*/ 103546 h 269788"/>
                <a:gd name="connsiteX3" fmla="*/ 94996 w 146293"/>
                <a:gd name="connsiteY3" fmla="*/ 71247 h 269788"/>
                <a:gd name="connsiteX4" fmla="*/ 119695 w 146293"/>
                <a:gd name="connsiteY4" fmla="*/ 46548 h 269788"/>
                <a:gd name="connsiteX5" fmla="*/ 146294 w 146293"/>
                <a:gd name="connsiteY5" fmla="*/ 46548 h 269788"/>
                <a:gd name="connsiteX6" fmla="*/ 146294 w 146293"/>
                <a:gd name="connsiteY6" fmla="*/ 1900 h 269788"/>
                <a:gd name="connsiteX7" fmla="*/ 107345 w 146293"/>
                <a:gd name="connsiteY7" fmla="*/ 0 h 269788"/>
                <a:gd name="connsiteX8" fmla="*/ 42748 w 146293"/>
                <a:gd name="connsiteY8" fmla="*/ 66497 h 269788"/>
                <a:gd name="connsiteX9" fmla="*/ 42748 w 146293"/>
                <a:gd name="connsiteY9" fmla="*/ 103546 h 269788"/>
                <a:gd name="connsiteX10" fmla="*/ 0 w 146293"/>
                <a:gd name="connsiteY10" fmla="*/ 103546 h 269788"/>
                <a:gd name="connsiteX11" fmla="*/ 0 w 146293"/>
                <a:gd name="connsiteY11" fmla="*/ 153894 h 269788"/>
                <a:gd name="connsiteX12" fmla="*/ 42748 w 146293"/>
                <a:gd name="connsiteY12" fmla="*/ 153894 h 269788"/>
                <a:gd name="connsiteX13" fmla="*/ 42748 w 146293"/>
                <a:gd name="connsiteY13" fmla="*/ 269789 h 269788"/>
                <a:gd name="connsiteX14" fmla="*/ 97846 w 146293"/>
                <a:gd name="connsiteY14" fmla="*/ 269789 h 269788"/>
                <a:gd name="connsiteX15" fmla="*/ 97846 w 146293"/>
                <a:gd name="connsiteY15" fmla="*/ 154844 h 269788"/>
                <a:gd name="connsiteX16" fmla="*/ 137744 w 146293"/>
                <a:gd name="connsiteY16" fmla="*/ 154844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293" h="269788">
                  <a:moveTo>
                    <a:pt x="137744" y="153894"/>
                  </a:moveTo>
                  <a:lnTo>
                    <a:pt x="144394" y="103546"/>
                  </a:lnTo>
                  <a:lnTo>
                    <a:pt x="94996" y="103546"/>
                  </a:lnTo>
                  <a:lnTo>
                    <a:pt x="94996" y="71247"/>
                  </a:lnTo>
                  <a:cubicBezTo>
                    <a:pt x="94996" y="56998"/>
                    <a:pt x="98796" y="46548"/>
                    <a:pt x="119695" y="46548"/>
                  </a:cubicBezTo>
                  <a:lnTo>
                    <a:pt x="146294" y="46548"/>
                  </a:lnTo>
                  <a:lnTo>
                    <a:pt x="146294" y="1900"/>
                  </a:lnTo>
                  <a:cubicBezTo>
                    <a:pt x="141544" y="950"/>
                    <a:pt x="126345" y="0"/>
                    <a:pt x="107345" y="0"/>
                  </a:cubicBezTo>
                  <a:cubicBezTo>
                    <a:pt x="69347" y="0"/>
                    <a:pt x="42748" y="23749"/>
                    <a:pt x="42748" y="66497"/>
                  </a:cubicBezTo>
                  <a:lnTo>
                    <a:pt x="42748" y="103546"/>
                  </a:lnTo>
                  <a:lnTo>
                    <a:pt x="0" y="103546"/>
                  </a:lnTo>
                  <a:lnTo>
                    <a:pt x="0" y="153894"/>
                  </a:lnTo>
                  <a:lnTo>
                    <a:pt x="42748" y="153894"/>
                  </a:lnTo>
                  <a:lnTo>
                    <a:pt x="42748" y="269789"/>
                  </a:lnTo>
                  <a:lnTo>
                    <a:pt x="97846" y="269789"/>
                  </a:lnTo>
                  <a:lnTo>
                    <a:pt x="97846" y="154844"/>
                  </a:lnTo>
                  <a:lnTo>
                    <a:pt x="137744" y="154844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Grafik 11">
              <a:extLst>
                <a:ext uri="{FF2B5EF4-FFF2-40B4-BE49-F238E27FC236}">
                  <a16:creationId xmlns:a16="http://schemas.microsoft.com/office/drawing/2014/main" id="{F43674C3-5BA6-C44A-B411-960B2436246A}"/>
                </a:ext>
              </a:extLst>
            </p:cNvPr>
            <p:cNvSpPr/>
            <p:nvPr/>
          </p:nvSpPr>
          <p:spPr>
            <a:xfrm>
              <a:off x="8836380" y="5967500"/>
              <a:ext cx="262189" cy="268838"/>
            </a:xfrm>
            <a:custGeom>
              <a:avLst/>
              <a:gdLst>
                <a:gd name="connsiteX0" fmla="*/ 54148 w 262189"/>
                <a:gd name="connsiteY0" fmla="*/ 268839 h 268838"/>
                <a:gd name="connsiteX1" fmla="*/ 5700 w 262189"/>
                <a:gd name="connsiteY1" fmla="*/ 268839 h 268838"/>
                <a:gd name="connsiteX2" fmla="*/ 5700 w 262189"/>
                <a:gd name="connsiteY2" fmla="*/ 93096 h 268838"/>
                <a:gd name="connsiteX3" fmla="*/ 54148 w 262189"/>
                <a:gd name="connsiteY3" fmla="*/ 93096 h 268838"/>
                <a:gd name="connsiteX4" fmla="*/ 54148 w 262189"/>
                <a:gd name="connsiteY4" fmla="*/ 180492 h 268838"/>
                <a:gd name="connsiteX5" fmla="*/ 54148 w 262189"/>
                <a:gd name="connsiteY5" fmla="*/ 268839 h 268838"/>
                <a:gd name="connsiteX6" fmla="*/ 31349 w 262189"/>
                <a:gd name="connsiteY6" fmla="*/ 56998 h 268838"/>
                <a:gd name="connsiteX7" fmla="*/ 31349 w 262189"/>
                <a:gd name="connsiteY7" fmla="*/ 56998 h 268838"/>
                <a:gd name="connsiteX8" fmla="*/ 0 w 262189"/>
                <a:gd name="connsiteY8" fmla="*/ 28499 h 268838"/>
                <a:gd name="connsiteX9" fmla="*/ 31349 w 262189"/>
                <a:gd name="connsiteY9" fmla="*/ 0 h 268838"/>
                <a:gd name="connsiteX10" fmla="*/ 62697 w 262189"/>
                <a:gd name="connsiteY10" fmla="*/ 28499 h 268838"/>
                <a:gd name="connsiteX11" fmla="*/ 31349 w 262189"/>
                <a:gd name="connsiteY11" fmla="*/ 56998 h 268838"/>
                <a:gd name="connsiteX12" fmla="*/ 261239 w 262189"/>
                <a:gd name="connsiteY12" fmla="*/ 268839 h 268838"/>
                <a:gd name="connsiteX13" fmla="*/ 207091 w 262189"/>
                <a:gd name="connsiteY13" fmla="*/ 268839 h 268838"/>
                <a:gd name="connsiteX14" fmla="*/ 207091 w 262189"/>
                <a:gd name="connsiteY14" fmla="*/ 182392 h 268838"/>
                <a:gd name="connsiteX15" fmla="*/ 178593 w 262189"/>
                <a:gd name="connsiteY15" fmla="*/ 144394 h 268838"/>
                <a:gd name="connsiteX16" fmla="*/ 142494 w 262189"/>
                <a:gd name="connsiteY16" fmla="*/ 165293 h 268838"/>
                <a:gd name="connsiteX17" fmla="*/ 141544 w 262189"/>
                <a:gd name="connsiteY17" fmla="*/ 178593 h 268838"/>
                <a:gd name="connsiteX18" fmla="*/ 141544 w 262189"/>
                <a:gd name="connsiteY18" fmla="*/ 268839 h 268838"/>
                <a:gd name="connsiteX19" fmla="*/ 93096 w 262189"/>
                <a:gd name="connsiteY19" fmla="*/ 268839 h 268838"/>
                <a:gd name="connsiteX20" fmla="*/ 93096 w 262189"/>
                <a:gd name="connsiteY20" fmla="*/ 93096 h 268838"/>
                <a:gd name="connsiteX21" fmla="*/ 142494 w 262189"/>
                <a:gd name="connsiteY21" fmla="*/ 93096 h 268838"/>
                <a:gd name="connsiteX22" fmla="*/ 142494 w 262189"/>
                <a:gd name="connsiteY22" fmla="*/ 135844 h 268838"/>
                <a:gd name="connsiteX23" fmla="*/ 200442 w 262189"/>
                <a:gd name="connsiteY23" fmla="*/ 101646 h 268838"/>
                <a:gd name="connsiteX24" fmla="*/ 262189 w 262189"/>
                <a:gd name="connsiteY24" fmla="*/ 175743 h 268838"/>
                <a:gd name="connsiteX25" fmla="*/ 262189 w 262189"/>
                <a:gd name="connsiteY25" fmla="*/ 268839 h 2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189" h="268838">
                  <a:moveTo>
                    <a:pt x="54148" y="268839"/>
                  </a:moveTo>
                  <a:lnTo>
                    <a:pt x="5700" y="268839"/>
                  </a:lnTo>
                  <a:lnTo>
                    <a:pt x="5700" y="93096"/>
                  </a:lnTo>
                  <a:lnTo>
                    <a:pt x="54148" y="93096"/>
                  </a:lnTo>
                  <a:lnTo>
                    <a:pt x="54148" y="180492"/>
                  </a:lnTo>
                  <a:lnTo>
                    <a:pt x="54148" y="268839"/>
                  </a:lnTo>
                  <a:close/>
                  <a:moveTo>
                    <a:pt x="31349" y="56998"/>
                  </a:moveTo>
                  <a:lnTo>
                    <a:pt x="31349" y="56998"/>
                  </a:lnTo>
                  <a:cubicBezTo>
                    <a:pt x="12350" y="56998"/>
                    <a:pt x="0" y="44648"/>
                    <a:pt x="0" y="28499"/>
                  </a:cubicBezTo>
                  <a:cubicBezTo>
                    <a:pt x="0" y="12350"/>
                    <a:pt x="12350" y="0"/>
                    <a:pt x="31349" y="0"/>
                  </a:cubicBezTo>
                  <a:cubicBezTo>
                    <a:pt x="50348" y="0"/>
                    <a:pt x="62697" y="12350"/>
                    <a:pt x="62697" y="28499"/>
                  </a:cubicBezTo>
                  <a:cubicBezTo>
                    <a:pt x="62697" y="44648"/>
                    <a:pt x="50348" y="56998"/>
                    <a:pt x="31349" y="56998"/>
                  </a:cubicBezTo>
                  <a:close/>
                  <a:moveTo>
                    <a:pt x="261239" y="268839"/>
                  </a:moveTo>
                  <a:lnTo>
                    <a:pt x="207091" y="268839"/>
                  </a:lnTo>
                  <a:lnTo>
                    <a:pt x="207091" y="182392"/>
                  </a:lnTo>
                  <a:cubicBezTo>
                    <a:pt x="207091" y="159593"/>
                    <a:pt x="199492" y="144394"/>
                    <a:pt x="178593" y="144394"/>
                  </a:cubicBezTo>
                  <a:cubicBezTo>
                    <a:pt x="163393" y="144394"/>
                    <a:pt x="147244" y="154844"/>
                    <a:pt x="142494" y="165293"/>
                  </a:cubicBezTo>
                  <a:cubicBezTo>
                    <a:pt x="140594" y="169093"/>
                    <a:pt x="141544" y="173843"/>
                    <a:pt x="141544" y="178593"/>
                  </a:cubicBezTo>
                  <a:lnTo>
                    <a:pt x="141544" y="268839"/>
                  </a:lnTo>
                  <a:lnTo>
                    <a:pt x="93096" y="268839"/>
                  </a:lnTo>
                  <a:cubicBezTo>
                    <a:pt x="93096" y="268839"/>
                    <a:pt x="94046" y="107346"/>
                    <a:pt x="93096" y="93096"/>
                  </a:cubicBezTo>
                  <a:lnTo>
                    <a:pt x="142494" y="93096"/>
                  </a:lnTo>
                  <a:lnTo>
                    <a:pt x="142494" y="135844"/>
                  </a:lnTo>
                  <a:cubicBezTo>
                    <a:pt x="146294" y="124445"/>
                    <a:pt x="170043" y="101646"/>
                    <a:pt x="200442" y="101646"/>
                  </a:cubicBezTo>
                  <a:cubicBezTo>
                    <a:pt x="237490" y="101646"/>
                    <a:pt x="262189" y="123495"/>
                    <a:pt x="262189" y="175743"/>
                  </a:cubicBezTo>
                  <a:lnTo>
                    <a:pt x="262189" y="268839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Grafik 15">
              <a:extLst>
                <a:ext uri="{FF2B5EF4-FFF2-40B4-BE49-F238E27FC236}">
                  <a16:creationId xmlns:a16="http://schemas.microsoft.com/office/drawing/2014/main" id="{442FFA89-4BD7-4145-AED3-671FE3FFFD5B}"/>
                </a:ext>
              </a:extLst>
            </p:cNvPr>
            <p:cNvSpPr/>
            <p:nvPr/>
          </p:nvSpPr>
          <p:spPr>
            <a:xfrm>
              <a:off x="9300742" y="5969400"/>
              <a:ext cx="267888" cy="267888"/>
            </a:xfrm>
            <a:custGeom>
              <a:avLst/>
              <a:gdLst>
                <a:gd name="connsiteX0" fmla="*/ 133944 w 267888"/>
                <a:gd name="connsiteY0" fmla="*/ 24699 h 267888"/>
                <a:gd name="connsiteX1" fmla="*/ 188092 w 267888"/>
                <a:gd name="connsiteY1" fmla="*/ 25649 h 267888"/>
                <a:gd name="connsiteX2" fmla="*/ 212791 w 267888"/>
                <a:gd name="connsiteY2" fmla="*/ 30399 h 267888"/>
                <a:gd name="connsiteX3" fmla="*/ 227990 w 267888"/>
                <a:gd name="connsiteY3" fmla="*/ 40848 h 267888"/>
                <a:gd name="connsiteX4" fmla="*/ 238440 w 267888"/>
                <a:gd name="connsiteY4" fmla="*/ 56048 h 267888"/>
                <a:gd name="connsiteX5" fmla="*/ 243190 w 267888"/>
                <a:gd name="connsiteY5" fmla="*/ 80747 h 267888"/>
                <a:gd name="connsiteX6" fmla="*/ 244140 w 267888"/>
                <a:gd name="connsiteY6" fmla="*/ 134894 h 267888"/>
                <a:gd name="connsiteX7" fmla="*/ 243190 w 267888"/>
                <a:gd name="connsiteY7" fmla="*/ 189042 h 267888"/>
                <a:gd name="connsiteX8" fmla="*/ 238440 w 267888"/>
                <a:gd name="connsiteY8" fmla="*/ 213741 h 267888"/>
                <a:gd name="connsiteX9" fmla="*/ 227990 w 267888"/>
                <a:gd name="connsiteY9" fmla="*/ 228940 h 267888"/>
                <a:gd name="connsiteX10" fmla="*/ 212791 w 267888"/>
                <a:gd name="connsiteY10" fmla="*/ 239390 h 267888"/>
                <a:gd name="connsiteX11" fmla="*/ 188092 w 267888"/>
                <a:gd name="connsiteY11" fmla="*/ 244140 h 267888"/>
                <a:gd name="connsiteX12" fmla="*/ 133944 w 267888"/>
                <a:gd name="connsiteY12" fmla="*/ 245090 h 267888"/>
                <a:gd name="connsiteX13" fmla="*/ 79797 w 267888"/>
                <a:gd name="connsiteY13" fmla="*/ 244140 h 267888"/>
                <a:gd name="connsiteX14" fmla="*/ 55098 w 267888"/>
                <a:gd name="connsiteY14" fmla="*/ 239390 h 267888"/>
                <a:gd name="connsiteX15" fmla="*/ 39898 w 267888"/>
                <a:gd name="connsiteY15" fmla="*/ 228940 h 267888"/>
                <a:gd name="connsiteX16" fmla="*/ 29449 w 267888"/>
                <a:gd name="connsiteY16" fmla="*/ 213741 h 267888"/>
                <a:gd name="connsiteX17" fmla="*/ 24699 w 267888"/>
                <a:gd name="connsiteY17" fmla="*/ 189042 h 267888"/>
                <a:gd name="connsiteX18" fmla="*/ 23749 w 267888"/>
                <a:gd name="connsiteY18" fmla="*/ 134894 h 267888"/>
                <a:gd name="connsiteX19" fmla="*/ 24699 w 267888"/>
                <a:gd name="connsiteY19" fmla="*/ 80747 h 267888"/>
                <a:gd name="connsiteX20" fmla="*/ 29449 w 267888"/>
                <a:gd name="connsiteY20" fmla="*/ 56048 h 267888"/>
                <a:gd name="connsiteX21" fmla="*/ 39898 w 267888"/>
                <a:gd name="connsiteY21" fmla="*/ 40848 h 267888"/>
                <a:gd name="connsiteX22" fmla="*/ 55098 w 267888"/>
                <a:gd name="connsiteY22" fmla="*/ 30399 h 267888"/>
                <a:gd name="connsiteX23" fmla="*/ 79797 w 267888"/>
                <a:gd name="connsiteY23" fmla="*/ 25649 h 267888"/>
                <a:gd name="connsiteX24" fmla="*/ 133944 w 267888"/>
                <a:gd name="connsiteY24" fmla="*/ 24699 h 267888"/>
                <a:gd name="connsiteX25" fmla="*/ 133944 w 267888"/>
                <a:gd name="connsiteY25" fmla="*/ 0 h 267888"/>
                <a:gd name="connsiteX26" fmla="*/ 78847 w 267888"/>
                <a:gd name="connsiteY26" fmla="*/ 950 h 267888"/>
                <a:gd name="connsiteX27" fmla="*/ 46548 w 267888"/>
                <a:gd name="connsiteY27" fmla="*/ 7600 h 267888"/>
                <a:gd name="connsiteX28" fmla="*/ 22799 w 267888"/>
                <a:gd name="connsiteY28" fmla="*/ 22799 h 267888"/>
                <a:gd name="connsiteX29" fmla="*/ 7600 w 267888"/>
                <a:gd name="connsiteY29" fmla="*/ 46548 h 267888"/>
                <a:gd name="connsiteX30" fmla="*/ 950 w 267888"/>
                <a:gd name="connsiteY30" fmla="*/ 78847 h 267888"/>
                <a:gd name="connsiteX31" fmla="*/ 0 w 267888"/>
                <a:gd name="connsiteY31" fmla="*/ 133944 h 267888"/>
                <a:gd name="connsiteX32" fmla="*/ 950 w 267888"/>
                <a:gd name="connsiteY32" fmla="*/ 189042 h 267888"/>
                <a:gd name="connsiteX33" fmla="*/ 7600 w 267888"/>
                <a:gd name="connsiteY33" fmla="*/ 221341 h 267888"/>
                <a:gd name="connsiteX34" fmla="*/ 22799 w 267888"/>
                <a:gd name="connsiteY34" fmla="*/ 245090 h 267888"/>
                <a:gd name="connsiteX35" fmla="*/ 46548 w 267888"/>
                <a:gd name="connsiteY35" fmla="*/ 260289 h 267888"/>
                <a:gd name="connsiteX36" fmla="*/ 78847 w 267888"/>
                <a:gd name="connsiteY36" fmla="*/ 266939 h 267888"/>
                <a:gd name="connsiteX37" fmla="*/ 133944 w 267888"/>
                <a:gd name="connsiteY37" fmla="*/ 267889 h 267888"/>
                <a:gd name="connsiteX38" fmla="*/ 189042 w 267888"/>
                <a:gd name="connsiteY38" fmla="*/ 266939 h 267888"/>
                <a:gd name="connsiteX39" fmla="*/ 221341 w 267888"/>
                <a:gd name="connsiteY39" fmla="*/ 260289 h 267888"/>
                <a:gd name="connsiteX40" fmla="*/ 245090 w 267888"/>
                <a:gd name="connsiteY40" fmla="*/ 245090 h 267888"/>
                <a:gd name="connsiteX41" fmla="*/ 260289 w 267888"/>
                <a:gd name="connsiteY41" fmla="*/ 221341 h 267888"/>
                <a:gd name="connsiteX42" fmla="*/ 266939 w 267888"/>
                <a:gd name="connsiteY42" fmla="*/ 189042 h 267888"/>
                <a:gd name="connsiteX43" fmla="*/ 267889 w 267888"/>
                <a:gd name="connsiteY43" fmla="*/ 133944 h 267888"/>
                <a:gd name="connsiteX44" fmla="*/ 266939 w 267888"/>
                <a:gd name="connsiteY44" fmla="*/ 78847 h 267888"/>
                <a:gd name="connsiteX45" fmla="*/ 260289 w 267888"/>
                <a:gd name="connsiteY45" fmla="*/ 46548 h 267888"/>
                <a:gd name="connsiteX46" fmla="*/ 245090 w 267888"/>
                <a:gd name="connsiteY46" fmla="*/ 22799 h 267888"/>
                <a:gd name="connsiteX47" fmla="*/ 221341 w 267888"/>
                <a:gd name="connsiteY47" fmla="*/ 7600 h 267888"/>
                <a:gd name="connsiteX48" fmla="*/ 189042 w 267888"/>
                <a:gd name="connsiteY48" fmla="*/ 950 h 267888"/>
                <a:gd name="connsiteX49" fmla="*/ 133944 w 267888"/>
                <a:gd name="connsiteY49" fmla="*/ 0 h 267888"/>
                <a:gd name="connsiteX50" fmla="*/ 133944 w 267888"/>
                <a:gd name="connsiteY50" fmla="*/ 0 h 267888"/>
                <a:gd name="connsiteX51" fmla="*/ 133944 w 267888"/>
                <a:gd name="connsiteY51" fmla="*/ 65547 h 267888"/>
                <a:gd name="connsiteX52" fmla="*/ 64597 w 267888"/>
                <a:gd name="connsiteY52" fmla="*/ 134894 h 267888"/>
                <a:gd name="connsiteX53" fmla="*/ 133944 w 267888"/>
                <a:gd name="connsiteY53" fmla="*/ 204241 h 267888"/>
                <a:gd name="connsiteX54" fmla="*/ 203291 w 267888"/>
                <a:gd name="connsiteY54" fmla="*/ 134894 h 267888"/>
                <a:gd name="connsiteX55" fmla="*/ 133944 w 267888"/>
                <a:gd name="connsiteY55" fmla="*/ 65547 h 267888"/>
                <a:gd name="connsiteX56" fmla="*/ 133944 w 267888"/>
                <a:gd name="connsiteY56" fmla="*/ 179542 h 267888"/>
                <a:gd name="connsiteX57" fmla="*/ 89296 w 267888"/>
                <a:gd name="connsiteY57" fmla="*/ 134894 h 267888"/>
                <a:gd name="connsiteX58" fmla="*/ 133944 w 267888"/>
                <a:gd name="connsiteY58" fmla="*/ 90246 h 267888"/>
                <a:gd name="connsiteX59" fmla="*/ 178593 w 267888"/>
                <a:gd name="connsiteY59" fmla="*/ 134894 h 267888"/>
                <a:gd name="connsiteX60" fmla="*/ 133944 w 267888"/>
                <a:gd name="connsiteY60" fmla="*/ 179542 h 267888"/>
                <a:gd name="connsiteX61" fmla="*/ 206141 w 267888"/>
                <a:gd name="connsiteY61" fmla="*/ 46548 h 267888"/>
                <a:gd name="connsiteX62" fmla="*/ 189992 w 267888"/>
                <a:gd name="connsiteY62" fmla="*/ 62697 h 267888"/>
                <a:gd name="connsiteX63" fmla="*/ 206141 w 267888"/>
                <a:gd name="connsiteY63" fmla="*/ 78847 h 267888"/>
                <a:gd name="connsiteX64" fmla="*/ 222291 w 267888"/>
                <a:gd name="connsiteY64" fmla="*/ 62697 h 267888"/>
                <a:gd name="connsiteX65" fmla="*/ 206141 w 267888"/>
                <a:gd name="connsiteY65" fmla="*/ 46548 h 2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67888" h="267888">
                  <a:moveTo>
                    <a:pt x="133944" y="24699"/>
                  </a:moveTo>
                  <a:cubicBezTo>
                    <a:pt x="170043" y="24699"/>
                    <a:pt x="173843" y="24699"/>
                    <a:pt x="188092" y="25649"/>
                  </a:cubicBezTo>
                  <a:cubicBezTo>
                    <a:pt x="201392" y="26599"/>
                    <a:pt x="208041" y="28499"/>
                    <a:pt x="212791" y="30399"/>
                  </a:cubicBezTo>
                  <a:cubicBezTo>
                    <a:pt x="219441" y="33249"/>
                    <a:pt x="223241" y="36099"/>
                    <a:pt x="227990" y="40848"/>
                  </a:cubicBezTo>
                  <a:cubicBezTo>
                    <a:pt x="232740" y="45598"/>
                    <a:pt x="235590" y="50348"/>
                    <a:pt x="238440" y="56048"/>
                  </a:cubicBezTo>
                  <a:cubicBezTo>
                    <a:pt x="240340" y="60797"/>
                    <a:pt x="242240" y="67447"/>
                    <a:pt x="243190" y="80747"/>
                  </a:cubicBezTo>
                  <a:cubicBezTo>
                    <a:pt x="244140" y="94996"/>
                    <a:pt x="244140" y="98796"/>
                    <a:pt x="244140" y="134894"/>
                  </a:cubicBezTo>
                  <a:cubicBezTo>
                    <a:pt x="244140" y="170993"/>
                    <a:pt x="244140" y="174793"/>
                    <a:pt x="243190" y="189042"/>
                  </a:cubicBezTo>
                  <a:cubicBezTo>
                    <a:pt x="242240" y="202342"/>
                    <a:pt x="240340" y="208991"/>
                    <a:pt x="238440" y="213741"/>
                  </a:cubicBezTo>
                  <a:cubicBezTo>
                    <a:pt x="235590" y="220391"/>
                    <a:pt x="232740" y="224191"/>
                    <a:pt x="227990" y="228940"/>
                  </a:cubicBezTo>
                  <a:cubicBezTo>
                    <a:pt x="223241" y="233690"/>
                    <a:pt x="218491" y="236540"/>
                    <a:pt x="212791" y="239390"/>
                  </a:cubicBezTo>
                  <a:cubicBezTo>
                    <a:pt x="208041" y="241290"/>
                    <a:pt x="201392" y="243190"/>
                    <a:pt x="188092" y="244140"/>
                  </a:cubicBezTo>
                  <a:cubicBezTo>
                    <a:pt x="173843" y="245090"/>
                    <a:pt x="170043" y="245090"/>
                    <a:pt x="133944" y="245090"/>
                  </a:cubicBezTo>
                  <a:cubicBezTo>
                    <a:pt x="97846" y="245090"/>
                    <a:pt x="94046" y="245090"/>
                    <a:pt x="79797" y="244140"/>
                  </a:cubicBezTo>
                  <a:cubicBezTo>
                    <a:pt x="66497" y="243190"/>
                    <a:pt x="59848" y="241290"/>
                    <a:pt x="55098" y="239390"/>
                  </a:cubicBezTo>
                  <a:cubicBezTo>
                    <a:pt x="48448" y="236540"/>
                    <a:pt x="44648" y="233690"/>
                    <a:pt x="39898" y="228940"/>
                  </a:cubicBezTo>
                  <a:cubicBezTo>
                    <a:pt x="35149" y="224191"/>
                    <a:pt x="32299" y="219441"/>
                    <a:pt x="29449" y="213741"/>
                  </a:cubicBezTo>
                  <a:cubicBezTo>
                    <a:pt x="27549" y="208991"/>
                    <a:pt x="25649" y="202342"/>
                    <a:pt x="24699" y="189042"/>
                  </a:cubicBezTo>
                  <a:cubicBezTo>
                    <a:pt x="23749" y="174793"/>
                    <a:pt x="23749" y="170993"/>
                    <a:pt x="23749" y="134894"/>
                  </a:cubicBezTo>
                  <a:cubicBezTo>
                    <a:pt x="23749" y="98796"/>
                    <a:pt x="23749" y="94996"/>
                    <a:pt x="24699" y="80747"/>
                  </a:cubicBezTo>
                  <a:cubicBezTo>
                    <a:pt x="25649" y="67447"/>
                    <a:pt x="27549" y="60797"/>
                    <a:pt x="29449" y="56048"/>
                  </a:cubicBezTo>
                  <a:cubicBezTo>
                    <a:pt x="32299" y="49398"/>
                    <a:pt x="35149" y="45598"/>
                    <a:pt x="39898" y="40848"/>
                  </a:cubicBezTo>
                  <a:cubicBezTo>
                    <a:pt x="44648" y="36099"/>
                    <a:pt x="49398" y="33249"/>
                    <a:pt x="55098" y="30399"/>
                  </a:cubicBezTo>
                  <a:cubicBezTo>
                    <a:pt x="59848" y="28499"/>
                    <a:pt x="66497" y="26599"/>
                    <a:pt x="79797" y="25649"/>
                  </a:cubicBezTo>
                  <a:cubicBezTo>
                    <a:pt x="94046" y="24699"/>
                    <a:pt x="97846" y="24699"/>
                    <a:pt x="133944" y="24699"/>
                  </a:cubicBezTo>
                  <a:moveTo>
                    <a:pt x="133944" y="0"/>
                  </a:moveTo>
                  <a:cubicBezTo>
                    <a:pt x="97846" y="0"/>
                    <a:pt x="93096" y="0"/>
                    <a:pt x="78847" y="950"/>
                  </a:cubicBezTo>
                  <a:cubicBezTo>
                    <a:pt x="64597" y="1900"/>
                    <a:pt x="55098" y="3800"/>
                    <a:pt x="46548" y="7600"/>
                  </a:cubicBezTo>
                  <a:cubicBezTo>
                    <a:pt x="37998" y="11400"/>
                    <a:pt x="30399" y="15199"/>
                    <a:pt x="22799" y="22799"/>
                  </a:cubicBezTo>
                  <a:cubicBezTo>
                    <a:pt x="15199" y="30399"/>
                    <a:pt x="10450" y="37998"/>
                    <a:pt x="7600" y="46548"/>
                  </a:cubicBezTo>
                  <a:cubicBezTo>
                    <a:pt x="3800" y="55098"/>
                    <a:pt x="1900" y="64597"/>
                    <a:pt x="950" y="78847"/>
                  </a:cubicBezTo>
                  <a:cubicBezTo>
                    <a:pt x="0" y="93096"/>
                    <a:pt x="0" y="97846"/>
                    <a:pt x="0" y="133944"/>
                  </a:cubicBezTo>
                  <a:cubicBezTo>
                    <a:pt x="0" y="170043"/>
                    <a:pt x="0" y="174793"/>
                    <a:pt x="950" y="189042"/>
                  </a:cubicBezTo>
                  <a:cubicBezTo>
                    <a:pt x="1900" y="203291"/>
                    <a:pt x="3800" y="212791"/>
                    <a:pt x="7600" y="221341"/>
                  </a:cubicBezTo>
                  <a:cubicBezTo>
                    <a:pt x="11400" y="229890"/>
                    <a:pt x="15199" y="237490"/>
                    <a:pt x="22799" y="245090"/>
                  </a:cubicBezTo>
                  <a:cubicBezTo>
                    <a:pt x="30399" y="252689"/>
                    <a:pt x="37998" y="257439"/>
                    <a:pt x="46548" y="260289"/>
                  </a:cubicBezTo>
                  <a:cubicBezTo>
                    <a:pt x="55098" y="264089"/>
                    <a:pt x="64597" y="265989"/>
                    <a:pt x="78847" y="266939"/>
                  </a:cubicBezTo>
                  <a:cubicBezTo>
                    <a:pt x="93096" y="267889"/>
                    <a:pt x="97846" y="267889"/>
                    <a:pt x="133944" y="267889"/>
                  </a:cubicBezTo>
                  <a:cubicBezTo>
                    <a:pt x="170043" y="267889"/>
                    <a:pt x="174793" y="267889"/>
                    <a:pt x="189042" y="266939"/>
                  </a:cubicBezTo>
                  <a:cubicBezTo>
                    <a:pt x="203291" y="265989"/>
                    <a:pt x="212791" y="264089"/>
                    <a:pt x="221341" y="260289"/>
                  </a:cubicBezTo>
                  <a:cubicBezTo>
                    <a:pt x="229890" y="256489"/>
                    <a:pt x="237490" y="252689"/>
                    <a:pt x="245090" y="245090"/>
                  </a:cubicBezTo>
                  <a:cubicBezTo>
                    <a:pt x="252689" y="237490"/>
                    <a:pt x="257439" y="229890"/>
                    <a:pt x="260289" y="221341"/>
                  </a:cubicBezTo>
                  <a:cubicBezTo>
                    <a:pt x="264089" y="212791"/>
                    <a:pt x="265989" y="203291"/>
                    <a:pt x="266939" y="189042"/>
                  </a:cubicBezTo>
                  <a:cubicBezTo>
                    <a:pt x="267889" y="174793"/>
                    <a:pt x="267889" y="170043"/>
                    <a:pt x="267889" y="133944"/>
                  </a:cubicBezTo>
                  <a:cubicBezTo>
                    <a:pt x="267889" y="97846"/>
                    <a:pt x="267889" y="93096"/>
                    <a:pt x="266939" y="78847"/>
                  </a:cubicBezTo>
                  <a:cubicBezTo>
                    <a:pt x="265989" y="64597"/>
                    <a:pt x="264089" y="55098"/>
                    <a:pt x="260289" y="46548"/>
                  </a:cubicBezTo>
                  <a:cubicBezTo>
                    <a:pt x="256489" y="37998"/>
                    <a:pt x="252689" y="30399"/>
                    <a:pt x="245090" y="22799"/>
                  </a:cubicBezTo>
                  <a:cubicBezTo>
                    <a:pt x="237490" y="15199"/>
                    <a:pt x="229890" y="10450"/>
                    <a:pt x="221341" y="7600"/>
                  </a:cubicBezTo>
                  <a:cubicBezTo>
                    <a:pt x="212791" y="3800"/>
                    <a:pt x="203291" y="1900"/>
                    <a:pt x="189042" y="950"/>
                  </a:cubicBezTo>
                  <a:cubicBezTo>
                    <a:pt x="175743" y="0"/>
                    <a:pt x="170993" y="0"/>
                    <a:pt x="133944" y="0"/>
                  </a:cubicBezTo>
                  <a:lnTo>
                    <a:pt x="133944" y="0"/>
                  </a:lnTo>
                  <a:close/>
                  <a:moveTo>
                    <a:pt x="133944" y="65547"/>
                  </a:moveTo>
                  <a:cubicBezTo>
                    <a:pt x="95946" y="65547"/>
                    <a:pt x="64597" y="96896"/>
                    <a:pt x="64597" y="134894"/>
                  </a:cubicBezTo>
                  <a:cubicBezTo>
                    <a:pt x="64597" y="172893"/>
                    <a:pt x="95946" y="204241"/>
                    <a:pt x="133944" y="204241"/>
                  </a:cubicBezTo>
                  <a:cubicBezTo>
                    <a:pt x="171943" y="204241"/>
                    <a:pt x="203291" y="172893"/>
                    <a:pt x="203291" y="134894"/>
                  </a:cubicBezTo>
                  <a:cubicBezTo>
                    <a:pt x="203291" y="96896"/>
                    <a:pt x="172893" y="65547"/>
                    <a:pt x="133944" y="65547"/>
                  </a:cubicBezTo>
                  <a:close/>
                  <a:moveTo>
                    <a:pt x="133944" y="179542"/>
                  </a:moveTo>
                  <a:cubicBezTo>
                    <a:pt x="109245" y="179542"/>
                    <a:pt x="89296" y="159593"/>
                    <a:pt x="89296" y="134894"/>
                  </a:cubicBezTo>
                  <a:cubicBezTo>
                    <a:pt x="89296" y="110195"/>
                    <a:pt x="109245" y="90246"/>
                    <a:pt x="133944" y="90246"/>
                  </a:cubicBezTo>
                  <a:cubicBezTo>
                    <a:pt x="158643" y="90246"/>
                    <a:pt x="178593" y="110195"/>
                    <a:pt x="178593" y="134894"/>
                  </a:cubicBezTo>
                  <a:cubicBezTo>
                    <a:pt x="179542" y="159593"/>
                    <a:pt x="158643" y="179542"/>
                    <a:pt x="133944" y="179542"/>
                  </a:cubicBezTo>
                  <a:close/>
                  <a:moveTo>
                    <a:pt x="206141" y="46548"/>
                  </a:moveTo>
                  <a:cubicBezTo>
                    <a:pt x="197592" y="46548"/>
                    <a:pt x="189992" y="54148"/>
                    <a:pt x="189992" y="62697"/>
                  </a:cubicBezTo>
                  <a:cubicBezTo>
                    <a:pt x="189992" y="71247"/>
                    <a:pt x="197592" y="78847"/>
                    <a:pt x="206141" y="78847"/>
                  </a:cubicBezTo>
                  <a:cubicBezTo>
                    <a:pt x="214691" y="78847"/>
                    <a:pt x="222291" y="71247"/>
                    <a:pt x="222291" y="62697"/>
                  </a:cubicBezTo>
                  <a:cubicBezTo>
                    <a:pt x="222291" y="54148"/>
                    <a:pt x="214691" y="46548"/>
                    <a:pt x="206141" y="46548"/>
                  </a:cubicBez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Grafik 18">
              <a:extLst>
                <a:ext uri="{FF2B5EF4-FFF2-40B4-BE49-F238E27FC236}">
                  <a16:creationId xmlns:a16="http://schemas.microsoft.com/office/drawing/2014/main" id="{2E643295-648F-B445-B283-A13BE1ACA67E}"/>
                </a:ext>
              </a:extLst>
            </p:cNvPr>
            <p:cNvSpPr/>
            <p:nvPr/>
          </p:nvSpPr>
          <p:spPr>
            <a:xfrm>
              <a:off x="9765104" y="6009694"/>
              <a:ext cx="279288" cy="227990"/>
            </a:xfrm>
            <a:custGeom>
              <a:avLst/>
              <a:gdLst>
                <a:gd name="connsiteX0" fmla="*/ 86446 w 279288"/>
                <a:gd name="connsiteY0" fmla="*/ 227990 h 227990"/>
                <a:gd name="connsiteX1" fmla="*/ 250789 w 279288"/>
                <a:gd name="connsiteY1" fmla="*/ 63647 h 227990"/>
                <a:gd name="connsiteX2" fmla="*/ 250789 w 279288"/>
                <a:gd name="connsiteY2" fmla="*/ 56048 h 227990"/>
                <a:gd name="connsiteX3" fmla="*/ 279288 w 279288"/>
                <a:gd name="connsiteY3" fmla="*/ 26599 h 227990"/>
                <a:gd name="connsiteX4" fmla="*/ 246040 w 279288"/>
                <a:gd name="connsiteY4" fmla="*/ 36098 h 227990"/>
                <a:gd name="connsiteX5" fmla="*/ 271689 w 279288"/>
                <a:gd name="connsiteY5" fmla="*/ 3800 h 227990"/>
                <a:gd name="connsiteX6" fmla="*/ 234640 w 279288"/>
                <a:gd name="connsiteY6" fmla="*/ 18049 h 227990"/>
                <a:gd name="connsiteX7" fmla="*/ 192842 w 279288"/>
                <a:gd name="connsiteY7" fmla="*/ 0 h 227990"/>
                <a:gd name="connsiteX8" fmla="*/ 134894 w 279288"/>
                <a:gd name="connsiteY8" fmla="*/ 57948 h 227990"/>
                <a:gd name="connsiteX9" fmla="*/ 136794 w 279288"/>
                <a:gd name="connsiteY9" fmla="*/ 71247 h 227990"/>
                <a:gd name="connsiteX10" fmla="*/ 18049 w 279288"/>
                <a:gd name="connsiteY10" fmla="*/ 11399 h 227990"/>
                <a:gd name="connsiteX11" fmla="*/ 10450 w 279288"/>
                <a:gd name="connsiteY11" fmla="*/ 40848 h 227990"/>
                <a:gd name="connsiteX12" fmla="*/ 36099 w 279288"/>
                <a:gd name="connsiteY12" fmla="*/ 89296 h 227990"/>
                <a:gd name="connsiteX13" fmla="*/ 9500 w 279288"/>
                <a:gd name="connsiteY13" fmla="*/ 81697 h 227990"/>
                <a:gd name="connsiteX14" fmla="*/ 9500 w 279288"/>
                <a:gd name="connsiteY14" fmla="*/ 82646 h 227990"/>
                <a:gd name="connsiteX15" fmla="*/ 56048 w 279288"/>
                <a:gd name="connsiteY15" fmla="*/ 139644 h 227990"/>
                <a:gd name="connsiteX16" fmla="*/ 40848 w 279288"/>
                <a:gd name="connsiteY16" fmla="*/ 141544 h 227990"/>
                <a:gd name="connsiteX17" fmla="*/ 30399 w 279288"/>
                <a:gd name="connsiteY17" fmla="*/ 140594 h 227990"/>
                <a:gd name="connsiteX18" fmla="*/ 84546 w 279288"/>
                <a:gd name="connsiteY18" fmla="*/ 180492 h 227990"/>
                <a:gd name="connsiteX19" fmla="*/ 13299 w 279288"/>
                <a:gd name="connsiteY19" fmla="*/ 205191 h 227990"/>
                <a:gd name="connsiteX20" fmla="*/ 0 w 279288"/>
                <a:gd name="connsiteY20" fmla="*/ 204241 h 227990"/>
                <a:gd name="connsiteX21" fmla="*/ 86446 w 279288"/>
                <a:gd name="connsiteY21" fmla="*/ 227990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88" h="227990">
                  <a:moveTo>
                    <a:pt x="86446" y="227990"/>
                  </a:moveTo>
                  <a:cubicBezTo>
                    <a:pt x="192842" y="227990"/>
                    <a:pt x="250789" y="139644"/>
                    <a:pt x="250789" y="63647"/>
                  </a:cubicBezTo>
                  <a:cubicBezTo>
                    <a:pt x="250789" y="60797"/>
                    <a:pt x="250789" y="58897"/>
                    <a:pt x="250789" y="56048"/>
                  </a:cubicBezTo>
                  <a:cubicBezTo>
                    <a:pt x="262189" y="47498"/>
                    <a:pt x="271689" y="37998"/>
                    <a:pt x="279288" y="26599"/>
                  </a:cubicBezTo>
                  <a:cubicBezTo>
                    <a:pt x="268839" y="31349"/>
                    <a:pt x="257439" y="34199"/>
                    <a:pt x="246040" y="36098"/>
                  </a:cubicBezTo>
                  <a:cubicBezTo>
                    <a:pt x="258389" y="28499"/>
                    <a:pt x="266939" y="18049"/>
                    <a:pt x="271689" y="3800"/>
                  </a:cubicBezTo>
                  <a:cubicBezTo>
                    <a:pt x="260289" y="10450"/>
                    <a:pt x="247940" y="15199"/>
                    <a:pt x="234640" y="18049"/>
                  </a:cubicBezTo>
                  <a:cubicBezTo>
                    <a:pt x="224191" y="6650"/>
                    <a:pt x="208991" y="0"/>
                    <a:pt x="192842" y="0"/>
                  </a:cubicBezTo>
                  <a:cubicBezTo>
                    <a:pt x="160543" y="0"/>
                    <a:pt x="134894" y="25649"/>
                    <a:pt x="134894" y="57948"/>
                  </a:cubicBezTo>
                  <a:cubicBezTo>
                    <a:pt x="134894" y="62697"/>
                    <a:pt x="135844" y="66497"/>
                    <a:pt x="136794" y="71247"/>
                  </a:cubicBezTo>
                  <a:cubicBezTo>
                    <a:pt x="89296" y="68397"/>
                    <a:pt x="46548" y="45598"/>
                    <a:pt x="18049" y="11399"/>
                  </a:cubicBezTo>
                  <a:cubicBezTo>
                    <a:pt x="13299" y="19949"/>
                    <a:pt x="10450" y="29449"/>
                    <a:pt x="10450" y="40848"/>
                  </a:cubicBezTo>
                  <a:cubicBezTo>
                    <a:pt x="10450" y="60797"/>
                    <a:pt x="20899" y="78847"/>
                    <a:pt x="36099" y="89296"/>
                  </a:cubicBezTo>
                  <a:cubicBezTo>
                    <a:pt x="26599" y="89296"/>
                    <a:pt x="18049" y="86446"/>
                    <a:pt x="9500" y="81697"/>
                  </a:cubicBezTo>
                  <a:cubicBezTo>
                    <a:pt x="9500" y="81697"/>
                    <a:pt x="9500" y="82646"/>
                    <a:pt x="9500" y="82646"/>
                  </a:cubicBezTo>
                  <a:cubicBezTo>
                    <a:pt x="9500" y="110195"/>
                    <a:pt x="29449" y="133944"/>
                    <a:pt x="56048" y="139644"/>
                  </a:cubicBezTo>
                  <a:cubicBezTo>
                    <a:pt x="51298" y="140594"/>
                    <a:pt x="46548" y="141544"/>
                    <a:pt x="40848" y="141544"/>
                  </a:cubicBezTo>
                  <a:cubicBezTo>
                    <a:pt x="37048" y="141544"/>
                    <a:pt x="33249" y="141544"/>
                    <a:pt x="30399" y="140594"/>
                  </a:cubicBezTo>
                  <a:cubicBezTo>
                    <a:pt x="37998" y="163393"/>
                    <a:pt x="58897" y="180492"/>
                    <a:pt x="84546" y="180492"/>
                  </a:cubicBezTo>
                  <a:cubicBezTo>
                    <a:pt x="64597" y="195692"/>
                    <a:pt x="39898" y="205191"/>
                    <a:pt x="13299" y="205191"/>
                  </a:cubicBezTo>
                  <a:cubicBezTo>
                    <a:pt x="8550" y="205191"/>
                    <a:pt x="3800" y="205191"/>
                    <a:pt x="0" y="204241"/>
                  </a:cubicBezTo>
                  <a:cubicBezTo>
                    <a:pt x="23749" y="218491"/>
                    <a:pt x="54148" y="227990"/>
                    <a:pt x="86446" y="227990"/>
                  </a:cubicBezTo>
                </a:path>
              </a:pathLst>
            </a:custGeom>
            <a:solidFill>
              <a:srgbClr val="FFFFFF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F6C698E1-9D18-FB45-889A-590CE42B85B2}"/>
                </a:ext>
              </a:extLst>
            </p:cNvPr>
            <p:cNvSpPr/>
            <p:nvPr/>
          </p:nvSpPr>
          <p:spPr>
            <a:xfrm>
              <a:off x="10240866" y="6008348"/>
              <a:ext cx="324886" cy="227990"/>
            </a:xfrm>
            <a:custGeom>
              <a:avLst/>
              <a:gdLst>
                <a:gd name="connsiteX0" fmla="*/ 162443 w 324886"/>
                <a:gd name="connsiteY0" fmla="*/ 0 h 227990"/>
                <a:gd name="connsiteX1" fmla="*/ 289738 w 324886"/>
                <a:gd name="connsiteY1" fmla="*/ 6650 h 227990"/>
                <a:gd name="connsiteX2" fmla="*/ 318237 w 324886"/>
                <a:gd name="connsiteY2" fmla="*/ 35149 h 227990"/>
                <a:gd name="connsiteX3" fmla="*/ 324886 w 324886"/>
                <a:gd name="connsiteY3" fmla="*/ 113995 h 227990"/>
                <a:gd name="connsiteX4" fmla="*/ 318237 w 324886"/>
                <a:gd name="connsiteY4" fmla="*/ 192842 h 227990"/>
                <a:gd name="connsiteX5" fmla="*/ 289738 w 324886"/>
                <a:gd name="connsiteY5" fmla="*/ 221341 h 227990"/>
                <a:gd name="connsiteX6" fmla="*/ 162443 w 324886"/>
                <a:gd name="connsiteY6" fmla="*/ 227990 h 227990"/>
                <a:gd name="connsiteX7" fmla="*/ 35148 w 324886"/>
                <a:gd name="connsiteY7" fmla="*/ 221341 h 227990"/>
                <a:gd name="connsiteX8" fmla="*/ 6650 w 324886"/>
                <a:gd name="connsiteY8" fmla="*/ 192842 h 227990"/>
                <a:gd name="connsiteX9" fmla="*/ 0 w 324886"/>
                <a:gd name="connsiteY9" fmla="*/ 113995 h 227990"/>
                <a:gd name="connsiteX10" fmla="*/ 6650 w 324886"/>
                <a:gd name="connsiteY10" fmla="*/ 35149 h 227990"/>
                <a:gd name="connsiteX11" fmla="*/ 35148 w 324886"/>
                <a:gd name="connsiteY11" fmla="*/ 6650 h 227990"/>
                <a:gd name="connsiteX12" fmla="*/ 162443 w 324886"/>
                <a:gd name="connsiteY12" fmla="*/ 0 h 227990"/>
                <a:gd name="connsiteX13" fmla="*/ 129194 w 324886"/>
                <a:gd name="connsiteY13" fmla="*/ 65548 h 227990"/>
                <a:gd name="connsiteX14" fmla="*/ 129194 w 324886"/>
                <a:gd name="connsiteY14" fmla="*/ 161494 h 227990"/>
                <a:gd name="connsiteX15" fmla="*/ 214690 w 324886"/>
                <a:gd name="connsiteY15" fmla="*/ 113046 h 227990"/>
                <a:gd name="connsiteX16" fmla="*/ 129194 w 324886"/>
                <a:gd name="connsiteY16" fmla="*/ 65548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886" h="227990">
                  <a:moveTo>
                    <a:pt x="162443" y="0"/>
                  </a:moveTo>
                  <a:cubicBezTo>
                    <a:pt x="162443" y="0"/>
                    <a:pt x="264089" y="0"/>
                    <a:pt x="289738" y="6650"/>
                  </a:cubicBezTo>
                  <a:cubicBezTo>
                    <a:pt x="303037" y="10450"/>
                    <a:pt x="314437" y="20899"/>
                    <a:pt x="318237" y="35149"/>
                  </a:cubicBezTo>
                  <a:cubicBezTo>
                    <a:pt x="324886" y="59848"/>
                    <a:pt x="324886" y="113995"/>
                    <a:pt x="324886" y="113995"/>
                  </a:cubicBezTo>
                  <a:cubicBezTo>
                    <a:pt x="324886" y="113995"/>
                    <a:pt x="324886" y="167193"/>
                    <a:pt x="318237" y="192842"/>
                  </a:cubicBezTo>
                  <a:cubicBezTo>
                    <a:pt x="314437" y="206141"/>
                    <a:pt x="303987" y="217541"/>
                    <a:pt x="289738" y="221341"/>
                  </a:cubicBezTo>
                  <a:cubicBezTo>
                    <a:pt x="264089" y="227990"/>
                    <a:pt x="162443" y="227990"/>
                    <a:pt x="162443" y="227990"/>
                  </a:cubicBezTo>
                  <a:cubicBezTo>
                    <a:pt x="162443" y="227990"/>
                    <a:pt x="60797" y="227990"/>
                    <a:pt x="35148" y="221341"/>
                  </a:cubicBezTo>
                  <a:cubicBezTo>
                    <a:pt x="21849" y="217541"/>
                    <a:pt x="10450" y="207091"/>
                    <a:pt x="6650" y="192842"/>
                  </a:cubicBezTo>
                  <a:cubicBezTo>
                    <a:pt x="0" y="167193"/>
                    <a:pt x="0" y="113995"/>
                    <a:pt x="0" y="113995"/>
                  </a:cubicBezTo>
                  <a:cubicBezTo>
                    <a:pt x="0" y="113995"/>
                    <a:pt x="0" y="60797"/>
                    <a:pt x="6650" y="35149"/>
                  </a:cubicBezTo>
                  <a:cubicBezTo>
                    <a:pt x="10450" y="21849"/>
                    <a:pt x="20899" y="10450"/>
                    <a:pt x="35148" y="6650"/>
                  </a:cubicBezTo>
                  <a:cubicBezTo>
                    <a:pt x="60797" y="0"/>
                    <a:pt x="162443" y="0"/>
                    <a:pt x="162443" y="0"/>
                  </a:cubicBezTo>
                  <a:close/>
                  <a:moveTo>
                    <a:pt x="129194" y="65548"/>
                  </a:moveTo>
                  <a:lnTo>
                    <a:pt x="129194" y="161494"/>
                  </a:lnTo>
                  <a:lnTo>
                    <a:pt x="214690" y="113046"/>
                  </a:lnTo>
                  <a:lnTo>
                    <a:pt x="129194" y="65548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9" name="Kombinationstegning 18">
            <a:extLst>
              <a:ext uri="{FF2B5EF4-FFF2-40B4-BE49-F238E27FC236}">
                <a16:creationId xmlns:a16="http://schemas.microsoft.com/office/drawing/2014/main" id="{A8A708DB-3DDF-A84C-8F0E-B5FFBC0C1309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0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9128-C501-48C2-AADB-936280D2D0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2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C062C3A9-4E77-4158-8095-93182401335A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790FE6C2-6B13-1B48-B7EE-1BC9F281BC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5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hvi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8035FE0F-5B62-F147-8663-917E4106FF6A}"/>
              </a:ext>
            </a:extLst>
          </p:cNvPr>
          <p:cNvSpPr/>
          <p:nvPr userDrawn="1"/>
        </p:nvSpPr>
        <p:spPr>
          <a:xfrm>
            <a:off x="6307703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a-DK"/>
              <a:t>Diabetesforeningen PowerPoint skabelon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8" name="Kombinationstegning 17">
            <a:extLst>
              <a:ext uri="{FF2B5EF4-FFF2-40B4-BE49-F238E27FC236}">
                <a16:creationId xmlns:a16="http://schemas.microsoft.com/office/drawing/2014/main" id="{2E5AE3B0-82E7-AC43-B349-F1D38DC8C826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9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99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33"/>
            <a:ext cx="9110012" cy="43561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3D6685DD-CB21-D749-84BF-5B07A110D3D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20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D3B867E4-4EE6-D14E-B0CB-CA78F99A8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0100" y="1890000"/>
            <a:ext cx="4176713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090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foto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D5CB9174-50E7-3A49-A2F3-F2172D578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0" y="1881188"/>
            <a:ext cx="5795963" cy="43561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7050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stort indholdsobjekt højresti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5E8982A-F387-BA40-BC91-FA729910D0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0"/>
            <a:ext cx="6311900" cy="623252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5" y="479263"/>
            <a:ext cx="4211640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881188"/>
            <a:ext cx="4211636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fld id="{34D05574-0BA2-4573-9A30-A291C6CF8299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SmartArt 13">
            <a:extLst>
              <a:ext uri="{FF2B5EF4-FFF2-40B4-BE49-F238E27FC236}">
                <a16:creationId xmlns:a16="http://schemas.microsoft.com/office/drawing/2014/main" id="{F29CEF85-9A29-8B40-B461-8B4039F4C8A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857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tabel 11">
            <a:extLst>
              <a:ext uri="{FF2B5EF4-FFF2-40B4-BE49-F238E27FC236}">
                <a16:creationId xmlns:a16="http://schemas.microsoft.com/office/drawing/2014/main" id="{C8CD859C-C7A3-2D48-A34C-ACFDF4B3E4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47738" y="1881188"/>
            <a:ext cx="9109075" cy="4356100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F04D2F85-8369-BB4E-89FA-98F216F88EC2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14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4563636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8C910CCA-3BE8-4246-8595-E0660BF281D5}" type="datetime1">
              <a:rPr lang="da-DK" smtClean="0"/>
              <a:pPr algn="r"/>
              <a:t>15-11-2022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3" name="Kombinationstegning 12">
            <a:extLst>
              <a:ext uri="{FF2B5EF4-FFF2-40B4-BE49-F238E27FC236}">
                <a16:creationId xmlns:a16="http://schemas.microsoft.com/office/drawing/2014/main" id="{2210F70D-F725-8045-BC4A-8630DA44BE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8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2547069-E1B4-436B-92AC-3DFCDCBE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E33588-6C97-42AB-BE87-C902B10D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9" y="1881188"/>
            <a:ext cx="9109074" cy="4356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2EE28A-70A9-4E7C-BBC4-E07CB1EB0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12462" y="6480000"/>
            <a:ext cx="86360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057F4E-E9A4-4132-B581-C6C75B59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5" y="6480000"/>
            <a:ext cx="514826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da-DK" dirty="0"/>
              <a:t>Diabetesforeningen PowerPoint skabelon</a:t>
            </a:r>
            <a:endParaRPr lang="da-DK" sz="8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1468D-565E-4E52-B5AF-C0867722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62373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061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50" r:id="rId4"/>
    <p:sldLayoutId id="2147483659" r:id="rId5"/>
    <p:sldLayoutId id="2147483666" r:id="rId6"/>
    <p:sldLayoutId id="2147483660" r:id="rId7"/>
    <p:sldLayoutId id="2147483663" r:id="rId8"/>
    <p:sldLayoutId id="2147483651" r:id="rId9"/>
    <p:sldLayoutId id="2147483654" r:id="rId10"/>
    <p:sldLayoutId id="2147483661" r:id="rId11"/>
    <p:sldLayoutId id="2147483662" r:id="rId12"/>
    <p:sldLayoutId id="2147483655" r:id="rId13"/>
    <p:sldLayoutId id="2147483665" r:id="rId14"/>
    <p:sldLayoutId id="2147483668" r:id="rId15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3" pos="3704" userDrawn="1">
          <p15:clr>
            <a:srgbClr val="5ACBF0"/>
          </p15:clr>
        </p15:guide>
        <p15:guide id="4" pos="597" userDrawn="1">
          <p15:clr>
            <a:srgbClr val="5ACBF0"/>
          </p15:clr>
        </p15:guide>
        <p15:guide id="5" pos="6335" userDrawn="1">
          <p15:clr>
            <a:srgbClr val="5ACBF0"/>
          </p15:clr>
        </p15:guide>
        <p15:guide id="6" orient="horz" pos="935" userDrawn="1">
          <p15:clr>
            <a:srgbClr val="5ACBF0"/>
          </p15:clr>
        </p15:guide>
        <p15:guide id="7" orient="horz" pos="1185" userDrawn="1">
          <p15:clr>
            <a:srgbClr val="5ACBF0"/>
          </p15:clr>
        </p15:guide>
        <p15:guide id="8" orient="horz" pos="3929" userDrawn="1">
          <p15:clr>
            <a:srgbClr val="5ACBF0"/>
          </p15:clr>
        </p15:guide>
        <p15:guide id="9" pos="3250" userDrawn="1">
          <p15:clr>
            <a:srgbClr val="5ACBF0"/>
          </p15:clr>
        </p15:guide>
        <p15:guide id="10" pos="3477" userDrawn="1">
          <p15:clr>
            <a:srgbClr val="5ACBF0"/>
          </p15:clr>
        </p15:guide>
        <p15:guide id="11" pos="73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.dk/forskning/viden-om-diabetes/diabetesrisiko-i-din-kommu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DEF8C6FC-7263-4318-A653-2ED4FA98E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A217BB-6D26-4BE6-A6E0-3CE8AC06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799" y="3001496"/>
            <a:ext cx="9109075" cy="2160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da-DK" altLang="da-DK" sz="3200" dirty="0"/>
              <a:t>Velkommen til generalforsamling</a:t>
            </a:r>
            <a:br>
              <a:rPr lang="da-DK" altLang="da-DK" sz="3200" dirty="0"/>
            </a:br>
            <a:r>
              <a:rPr lang="da-DK" altLang="da-DK" sz="3200" dirty="0"/>
              <a:t> i Diabetesforeningens</a:t>
            </a:r>
            <a:br>
              <a:rPr lang="da-DK" altLang="da-DK" sz="3200" dirty="0"/>
            </a:br>
            <a:r>
              <a:rPr lang="da-DK" altLang="da-DK" sz="3200" dirty="0"/>
              <a:t>lokalforening/gruppe i X-kommune/region</a:t>
            </a:r>
            <a:br>
              <a:rPr lang="da-DK" altLang="da-DK" sz="4400" dirty="0"/>
            </a:b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6E7D2D-034F-4492-AEA4-10471758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FBA732-58BC-40CD-9305-7A85574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1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801457-EDFE-40F1-95DE-83466B862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altLang="da-DK" sz="1400" dirty="0"/>
              <a:t>Dato, måned, år</a:t>
            </a:r>
          </a:p>
          <a:p>
            <a:endParaRPr lang="da-DK" dirty="0"/>
          </a:p>
        </p:txBody>
      </p:sp>
      <p:sp>
        <p:nvSpPr>
          <p:cNvPr id="9" name="Pladsholder til SmartArt 8">
            <a:extLst>
              <a:ext uri="{FF2B5EF4-FFF2-40B4-BE49-F238E27FC236}">
                <a16:creationId xmlns:a16="http://schemas.microsoft.com/office/drawing/2014/main" id="{BE2A0A91-C6F9-4E03-AC63-61B5F040DB6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607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82EFB-D731-4F5D-BE1B-271E39E3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Antallet med diabetes i X kommune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19F789-741D-4BF2-B2A9-0CD7C6F5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Find jeres kommune her og indsæt tallene i præsentationen (T2 = type 2-diabetikere)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hlinkClick r:id="rId3"/>
              </a:rPr>
              <a:t>https://diabetes.dk/forskning/viden-om-diabetes/diabetesrisiko-i-din-kommune</a:t>
            </a:r>
            <a:r>
              <a:rPr lang="da-DK" dirty="0"/>
              <a:t>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77F67FE-2FD0-4FF1-BEEF-2C2987CDB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77873"/>
              </p:ext>
            </p:extLst>
          </p:nvPr>
        </p:nvGraphicFramePr>
        <p:xfrm>
          <a:off x="928509" y="3715023"/>
          <a:ext cx="948694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68">
                  <a:extLst>
                    <a:ext uri="{9D8B030D-6E8A-4147-A177-3AD203B41FA5}">
                      <a16:colId xmlns:a16="http://schemas.microsoft.com/office/drawing/2014/main" val="1039613374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1308898534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384764959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234524540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3745500279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1882639854"/>
                    </a:ext>
                  </a:extLst>
                </a:gridCol>
                <a:gridCol w="1436912">
                  <a:extLst>
                    <a:ext uri="{9D8B030D-6E8A-4147-A177-3AD203B41FA5}">
                      <a16:colId xmlns:a16="http://schemas.microsoft.com/office/drawing/2014/main" val="1480606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Kommune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Befolkningstal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T-2 diabetikere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T2 i % af befolkningstal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/>
                        <a:t>Udiagnostiserede</a:t>
                      </a:r>
                      <a:r>
                        <a:rPr lang="da-DK" sz="1200" dirty="0"/>
                        <a:t> 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Præ-diabetes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T2 diabetes 2030 (skøn)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14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8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4C9B3B-E353-4177-977B-5D0C0B32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05574-0BA2-4573-9A30-A291C6CF8299}" type="datetime1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15-11-2022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18A002-B078-4750-9B94-22D5E2B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0BB53-455B-487C-BC58-81249999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A651B0-D87B-4495-89CC-3B57DF541E1E}"/>
              </a:ext>
            </a:extLst>
          </p:cNvPr>
          <p:cNvSpPr txBox="1"/>
          <p:nvPr/>
        </p:nvSpPr>
        <p:spPr>
          <a:xfrm>
            <a:off x="1519237" y="2314575"/>
            <a:ext cx="9153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Generalforsamling med valg til bestyrelsen</a:t>
            </a:r>
          </a:p>
        </p:txBody>
      </p:sp>
    </p:spTree>
    <p:extLst>
      <p:ext uri="{BB962C8B-B14F-4D97-AF65-F5344CB8AC3E}">
        <p14:creationId xmlns:p14="http://schemas.microsoft.com/office/powerpoint/2010/main" val="121479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7" y="1268648"/>
            <a:ext cx="8569325" cy="4320703"/>
          </a:xfrm>
        </p:spPr>
        <p:txBody>
          <a:bodyPr/>
          <a:lstStyle/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dirigent.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Bestyrelsens beretning om Lokalforeningens/gruppens virke i det forgangne år.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Godkendelse af regnskab 2021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Behandling af evt. indkomne forslag, der skriftligt er tilgået Lokalforeningens/gruppens bestyrelse senest 8 dage før generalforsamlingens afholdelse.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Fremlæggelse af foreløbig aktivitetsplan for det kommende år indeholdende planlagte nationale og regionale aktiviteter med tilhørende budget.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bestyrelse.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to bestyrelsessuppleanter, der vælges som en førstesuppleant og en </a:t>
            </a:r>
            <a:r>
              <a:rPr lang="da-DK" altLang="da-DK" sz="1800" dirty="0" err="1"/>
              <a:t>andensuppleant</a:t>
            </a:r>
            <a:r>
              <a:rPr lang="da-DK" altLang="da-DK" sz="1800" dirty="0"/>
              <a:t>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en kritisk revisor.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Eventuelt.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0" y="115888"/>
            <a:ext cx="9144000" cy="785812"/>
          </a:xfrm>
        </p:spPr>
        <p:txBody>
          <a:bodyPr/>
          <a:lstStyle/>
          <a:p>
            <a:pPr algn="ctr" eaLnBrk="1" hangingPunct="1"/>
            <a:r>
              <a:rPr lang="da-DK" altLang="da-DK" dirty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135336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2423592" y="332657"/>
            <a:ext cx="7772400" cy="1071563"/>
          </a:xfrm>
        </p:spPr>
        <p:txBody>
          <a:bodyPr/>
          <a:lstStyle/>
          <a:p>
            <a:pPr eaLnBrk="1" hangingPunct="1"/>
            <a:r>
              <a:rPr lang="da-DK" altLang="da-DK" dirty="0"/>
              <a:t>2. Bestyrelsens beretning </a:t>
            </a:r>
            <a:br>
              <a:rPr lang="da-DK" altLang="da-DK" sz="2400" dirty="0"/>
            </a:br>
            <a:r>
              <a:rPr lang="da-DK" altLang="da-DK" sz="1800" dirty="0"/>
              <a:t>om Lokalforeningens/gruppens virke i det forgangne år</a:t>
            </a:r>
          </a:p>
        </p:txBody>
      </p:sp>
    </p:spTree>
    <p:extLst>
      <p:ext uri="{BB962C8B-B14F-4D97-AF65-F5344CB8AC3E}">
        <p14:creationId xmlns:p14="http://schemas.microsoft.com/office/powerpoint/2010/main" val="294120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765175"/>
            <a:ext cx="7772400" cy="692150"/>
          </a:xfrm>
        </p:spPr>
        <p:txBody>
          <a:bodyPr/>
          <a:lstStyle/>
          <a:p>
            <a:pPr eaLnBrk="1" hangingPunct="1"/>
            <a:r>
              <a:rPr lang="da-DK" altLang="da-DK" dirty="0"/>
              <a:t>3. Godkendelse af regnskab 2021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524001" y="-205169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7" name="Rectangle 140"/>
          <p:cNvSpPr>
            <a:spLocks noChangeArrowheads="1"/>
          </p:cNvSpPr>
          <p:nvPr/>
        </p:nvSpPr>
        <p:spPr bwMode="auto">
          <a:xfrm>
            <a:off x="1524001" y="46427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8" name="Rectangle 212"/>
          <p:cNvSpPr>
            <a:spLocks noChangeArrowheads="1"/>
          </p:cNvSpPr>
          <p:nvPr/>
        </p:nvSpPr>
        <p:spPr bwMode="auto">
          <a:xfrm>
            <a:off x="1524001" y="85385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9" name="Rectangle 222"/>
          <p:cNvSpPr>
            <a:spLocks noChangeArrowheads="1"/>
          </p:cNvSpPr>
          <p:nvPr/>
        </p:nvSpPr>
        <p:spPr bwMode="auto">
          <a:xfrm>
            <a:off x="1524001" y="90846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20" name="Tekstboks 1"/>
          <p:cNvSpPr txBox="1">
            <a:spLocks noChangeArrowheads="1"/>
          </p:cNvSpPr>
          <p:nvPr/>
        </p:nvSpPr>
        <p:spPr bwMode="auto">
          <a:xfrm>
            <a:off x="2495550" y="1484314"/>
            <a:ext cx="36004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2385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32385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32385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32385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3238500" eaLnBrk="0" hangingPunct="0">
              <a:spcBef>
                <a:spcPct val="20000"/>
              </a:spcBef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Indtægter	Beløb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Rådighedsbeløb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Arrangementsindtægter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Sponsorer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§ 18 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Bogsalg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Andre 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administration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Møder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Kontor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Telefon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Kørsel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Husleje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Øvrige udgifter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Anskaffelser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</p:txBody>
      </p:sp>
      <p:sp>
        <p:nvSpPr>
          <p:cNvPr id="13321" name="Tekstboks 1"/>
          <p:cNvSpPr txBox="1">
            <a:spLocks noChangeArrowheads="1"/>
          </p:cNvSpPr>
          <p:nvPr/>
        </p:nvSpPr>
        <p:spPr bwMode="auto">
          <a:xfrm>
            <a:off x="6456363" y="1484314"/>
            <a:ext cx="3600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aktiviteter	Beløb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Arrangementer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Honorar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Annoncer og reklamer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Andre udgifter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Kørsel ifb. med arrangementer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Udsendelser til medlemmer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Generalforsamling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Bogkøb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§ midler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Udgifter i forbindelse med § 18 midler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Årets resultat	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412990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577" y="3765550"/>
            <a:ext cx="8532813" cy="1797050"/>
          </a:xfrm>
        </p:spPr>
        <p:txBody>
          <a:bodyPr/>
          <a:lstStyle/>
          <a:p>
            <a:pPr marL="609600" indent="-609600">
              <a:buNone/>
            </a:pPr>
            <a:r>
              <a:rPr lang="da-DK" altLang="da-DK" sz="1800" dirty="0"/>
              <a:t>Evt. rettidigt indkomne forslag anføres her:</a:t>
            </a:r>
          </a:p>
          <a:p>
            <a:pPr marL="609600" indent="-609600">
              <a:buNone/>
            </a:pPr>
            <a:endParaRPr lang="da-DK" altLang="da-DK" sz="1800" dirty="0"/>
          </a:p>
          <a:p>
            <a:pPr marL="609600" indent="-609600"/>
            <a:r>
              <a:rPr lang="da-DK" altLang="da-DK" sz="1800" dirty="0"/>
              <a:t>?</a:t>
            </a:r>
          </a:p>
          <a:p>
            <a:pPr marL="609600" indent="-609600"/>
            <a:r>
              <a:rPr lang="da-DK" altLang="da-DK" sz="1800" dirty="0"/>
              <a:t>?</a:t>
            </a:r>
          </a:p>
          <a:p>
            <a:pPr marL="609600" indent="-609600"/>
            <a:r>
              <a:rPr lang="da-DK" altLang="da-DK" sz="1800" dirty="0"/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2214562"/>
            <a:ext cx="7772400" cy="1214438"/>
          </a:xfrm>
        </p:spPr>
        <p:txBody>
          <a:bodyPr/>
          <a:lstStyle/>
          <a:p>
            <a:pPr eaLnBrk="1" hangingPunct="1"/>
            <a:r>
              <a:rPr lang="da-DK" altLang="da-DK" dirty="0"/>
              <a:t>4. Behandling af evt. indkomne forslag</a:t>
            </a:r>
            <a:br>
              <a:rPr lang="da-DK" altLang="da-DK" sz="1600" dirty="0"/>
            </a:br>
            <a:r>
              <a:rPr lang="da-DK" altLang="da-DK" sz="1800" dirty="0"/>
              <a:t>– der skriftligt er tilgået Lokalforeningens/gruppens bestyrelse senest </a:t>
            </a:r>
            <a:br>
              <a:rPr lang="da-DK" altLang="da-DK" sz="1800" dirty="0"/>
            </a:br>
            <a:r>
              <a:rPr lang="da-DK" altLang="da-DK" sz="1800" dirty="0"/>
              <a:t>8 dage før generalforsamlingens afholdelse</a:t>
            </a:r>
          </a:p>
        </p:txBody>
      </p:sp>
    </p:spTree>
    <p:extLst>
      <p:ext uri="{BB962C8B-B14F-4D97-AF65-F5344CB8AC3E}">
        <p14:creationId xmlns:p14="http://schemas.microsoft.com/office/powerpoint/2010/main" val="57554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550" y="3176"/>
            <a:ext cx="7772400" cy="574675"/>
          </a:xfrm>
        </p:spPr>
        <p:txBody>
          <a:bodyPr/>
          <a:lstStyle/>
          <a:p>
            <a:pPr eaLnBrk="1" hangingPunct="1"/>
            <a:r>
              <a:rPr lang="da-DK" altLang="da-DK" dirty="0"/>
              <a:t>6-8. Valg af bestyrelse</a:t>
            </a:r>
          </a:p>
        </p:txBody>
      </p:sp>
      <p:graphicFrame>
        <p:nvGraphicFramePr>
          <p:cNvPr id="717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29048"/>
              </p:ext>
            </p:extLst>
          </p:nvPr>
        </p:nvGraphicFramePr>
        <p:xfrm>
          <a:off x="2566988" y="1761454"/>
          <a:ext cx="7008812" cy="4187826"/>
        </p:xfrm>
        <a:graphic>
          <a:graphicData uri="http://schemas.openxmlformats.org/drawingml/2006/table">
            <a:tbl>
              <a:tblPr/>
              <a:tblGrid>
                <a:gridCol w="2387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Ikke på valg 2022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På valg 2022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Øvrige kandidater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suppleanter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kritisk revisor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0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550" y="404814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9. Eventuelt</a:t>
            </a:r>
          </a:p>
        </p:txBody>
      </p:sp>
    </p:spTree>
    <p:extLst>
      <p:ext uri="{BB962C8B-B14F-4D97-AF65-F5344CB8AC3E}">
        <p14:creationId xmlns:p14="http://schemas.microsoft.com/office/powerpoint/2010/main" val="246326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574E2-8D1C-9440-8676-E0B6FC82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3"/>
            <a:ext cx="9099213" cy="1275288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125EBD-E0AF-464D-A078-F6D9A010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0CCA-3BE8-4246-8595-E0660BF281D5}" type="datetime1">
              <a:rPr lang="da-DK" smtClean="0"/>
              <a:pPr/>
              <a:t>15-11-2022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CC2A5E-D977-5047-B4CF-091C89C0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9004D7-1BE5-D343-96E8-EFF371A0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82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0C6BB-5D3A-48FE-AC6C-95F9A14F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AB62362-4A2E-4BEC-B6C9-2BB51AD1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062C3A9-4E77-4158-8095-93182401335A}" type="datetime1">
              <a:rPr lang="da-DK" smtClean="0"/>
              <a:pPr algn="r"/>
              <a:t>15-11-2022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1FAF1C8-F6F0-4E64-ADBA-977958BE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20CD9E0-CC28-475F-B965-82473A9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565BD5A-3A85-4E4C-96DC-CC781F989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Indsæt program her</a:t>
            </a:r>
          </a:p>
        </p:txBody>
      </p:sp>
    </p:spTree>
    <p:extLst>
      <p:ext uri="{BB962C8B-B14F-4D97-AF65-F5344CB8AC3E}">
        <p14:creationId xmlns:p14="http://schemas.microsoft.com/office/powerpoint/2010/main" val="305327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ADB3E-F4DA-4C36-8BB1-94C12F7A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b="1" kern="1200" baseline="0" dirty="0">
                <a:latin typeface="+mj-lt"/>
                <a:ea typeface="+mj-ea"/>
                <a:cs typeface="+mj-cs"/>
              </a:rPr>
              <a:t>Om Diabetesforeningen</a:t>
            </a:r>
            <a:br>
              <a:rPr lang="da-DK" b="1" kern="1200" baseline="0" dirty="0">
                <a:latin typeface="+mj-lt"/>
                <a:ea typeface="+mj-ea"/>
                <a:cs typeface="+mj-cs"/>
              </a:rPr>
            </a:br>
            <a:endParaRPr lang="da-DK" b="1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BE1C1F-E75C-4FF1-ABE0-2141827EC1AF}"/>
              </a:ext>
            </a:extLst>
          </p:cNvPr>
          <p:cNvSpPr txBox="1"/>
          <p:nvPr/>
        </p:nvSpPr>
        <p:spPr>
          <a:xfrm>
            <a:off x="835039" y="1854000"/>
            <a:ext cx="5029821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af Danmarks største patientforeninger med 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90.000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medlemmer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900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frivillige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75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medarbejdere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Oprettet i 1940 under navnet: 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dirty="0">
                <a:solidFill>
                  <a:srgbClr val="000000"/>
                </a:solidFill>
                <a:latin typeface="Tahoma"/>
              </a:rPr>
              <a:t>”</a:t>
            </a: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Landsforeningen for Sukkersyge” 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 i dag en moderne interesseorganisation, der kæmper for mennesker med alle diabetestyper samt deres pårørende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8B108B-ED25-43DC-AAAB-6AC7A91D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2462" y="6480000"/>
            <a:ext cx="863601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D05574-0BA2-4573-9A30-A291C6CF8299}" type="datetime1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15-11-2022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F68F0-7333-44F4-AE04-BD8A70A7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623738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3717EA5-97AA-4FFF-A3E7-BA6104748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3826" b="-1"/>
          <a:stretch/>
        </p:blipFill>
        <p:spPr bwMode="auto">
          <a:xfrm>
            <a:off x="6327140" y="1584000"/>
            <a:ext cx="4176713" cy="4356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9251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81D634-B709-4879-952F-8E9436E8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60" y="0"/>
            <a:ext cx="12644660" cy="74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142BAAC9-FE92-4361-9657-37DD481287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31319" y="49162"/>
            <a:ext cx="12644661" cy="6858000"/>
          </a:xfrm>
        </p:spPr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978E51-EB6D-49D6-8453-137D7403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458-3B9A-4079-B5A6-EE4038958D57}" type="datetime1">
              <a:rPr lang="da-DK" smtClean="0"/>
              <a:pPr/>
              <a:t>15-11-2022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F393F11-D019-45BA-88C7-8CD89FEA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0CFD35-BD10-4413-BA1C-BA1BBCF5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martArt 5">
            <a:extLst>
              <a:ext uri="{FF2B5EF4-FFF2-40B4-BE49-F238E27FC236}">
                <a16:creationId xmlns:a16="http://schemas.microsoft.com/office/drawing/2014/main" id="{9DE915D6-6D46-4F22-872E-DE173F6E642F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B913EC7-1269-497C-9A4B-D40F96FB49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0272" y="4188542"/>
            <a:ext cx="3923070" cy="2291458"/>
          </a:xfrm>
          <a:solidFill>
            <a:schemeClr val="accent2"/>
          </a:solidFill>
        </p:spPr>
        <p:txBody>
          <a:bodyPr/>
          <a:lstStyle/>
          <a:p>
            <a:r>
              <a:rPr lang="da-DK" dirty="0"/>
              <a:t>Protektor siden 1992</a:t>
            </a:r>
          </a:p>
        </p:txBody>
      </p:sp>
    </p:spTree>
    <p:extLst>
      <p:ext uri="{BB962C8B-B14F-4D97-AF65-F5344CB8AC3E}">
        <p14:creationId xmlns:p14="http://schemas.microsoft.com/office/powerpoint/2010/main" val="38431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4C9B3B-E353-4177-977B-5D0C0B32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05574-0BA2-4573-9A30-A291C6CF8299}" type="datetime1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15-11-2022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18A002-B078-4750-9B94-22D5E2B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0BB53-455B-487C-BC58-81249999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A651B0-D87B-4495-89CC-3B57DF541E1E}"/>
              </a:ext>
            </a:extLst>
          </p:cNvPr>
          <p:cNvSpPr txBox="1"/>
          <p:nvPr/>
        </p:nvSpPr>
        <p:spPr>
          <a:xfrm>
            <a:off x="1519237" y="2314575"/>
            <a:ext cx="915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Ny strategi 2022-2025</a:t>
            </a:r>
          </a:p>
        </p:txBody>
      </p:sp>
    </p:spTree>
    <p:extLst>
      <p:ext uri="{BB962C8B-B14F-4D97-AF65-F5344CB8AC3E}">
        <p14:creationId xmlns:p14="http://schemas.microsoft.com/office/powerpoint/2010/main" val="19557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131F0B-9B76-40D5-9C3A-6B576B8E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12462" y="6480000"/>
            <a:ext cx="863601" cy="216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August 2021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A1618D-1D4D-4680-9537-DE088A75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5" y="6480000"/>
            <a:ext cx="5148265" cy="216000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Præsentation af ny strategi 2022-2025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C4479A-5991-40D6-8715-0EDEB0BB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623738" cy="216000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0935968-673D-4657-9EA0-98C745B30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49B7D5DE-5AFA-1343-9157-60EDCBA7353C}"/>
              </a:ext>
            </a:extLst>
          </p:cNvPr>
          <p:cNvGrpSpPr/>
          <p:nvPr/>
        </p:nvGrpSpPr>
        <p:grpSpPr>
          <a:xfrm>
            <a:off x="1248886" y="898286"/>
            <a:ext cx="4211637" cy="4601532"/>
            <a:chOff x="947738" y="898286"/>
            <a:chExt cx="4211637" cy="4601532"/>
          </a:xfrm>
        </p:grpSpPr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50D9ACF8-820D-6248-B2E6-724F9601C4A5}"/>
                </a:ext>
              </a:extLst>
            </p:cNvPr>
            <p:cNvSpPr txBox="1"/>
            <p:nvPr/>
          </p:nvSpPr>
          <p:spPr>
            <a:xfrm>
              <a:off x="947738" y="2288521"/>
              <a:ext cx="4211637" cy="321129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180000" tIns="1080000" rIns="180000" bIns="180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C5E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VISION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Sammen om et godt liv med diabetes – og en fremtid uden</a:t>
              </a:r>
            </a:p>
          </p:txBody>
        </p: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E2E140BB-51C9-2B41-BE87-B7541A300872}"/>
                </a:ext>
              </a:extLst>
            </p:cNvPr>
            <p:cNvGrpSpPr/>
            <p:nvPr/>
          </p:nvGrpSpPr>
          <p:grpSpPr>
            <a:xfrm>
              <a:off x="2035446" y="898286"/>
              <a:ext cx="2009775" cy="2008822"/>
              <a:chOff x="-2165984" y="7670625"/>
              <a:chExt cx="2009775" cy="2008822"/>
            </a:xfrm>
          </p:grpSpPr>
          <p:sp>
            <p:nvSpPr>
              <p:cNvPr id="11" name="Kombinationstegning 10">
                <a:extLst>
                  <a:ext uri="{FF2B5EF4-FFF2-40B4-BE49-F238E27FC236}">
                    <a16:creationId xmlns:a16="http://schemas.microsoft.com/office/drawing/2014/main" id="{1E5A8FC2-8B64-C04F-9C36-5A2A23207BCC}"/>
                  </a:ext>
                </a:extLst>
              </p:cNvPr>
              <p:cNvSpPr/>
              <p:nvPr/>
            </p:nvSpPr>
            <p:spPr>
              <a:xfrm>
                <a:off x="-2165984" y="7670625"/>
                <a:ext cx="2009775" cy="2008822"/>
              </a:xfrm>
              <a:custGeom>
                <a:avLst/>
                <a:gdLst>
                  <a:gd name="connsiteX0" fmla="*/ 1004888 w 2009775"/>
                  <a:gd name="connsiteY0" fmla="*/ 2008823 h 2008822"/>
                  <a:gd name="connsiteX1" fmla="*/ 2009775 w 2009775"/>
                  <a:gd name="connsiteY1" fmla="*/ 1003935 h 2008822"/>
                  <a:gd name="connsiteX2" fmla="*/ 1004888 w 2009775"/>
                  <a:gd name="connsiteY2" fmla="*/ 0 h 2008822"/>
                  <a:gd name="connsiteX3" fmla="*/ 0 w 2009775"/>
                  <a:gd name="connsiteY3" fmla="*/ 1004888 h 2008822"/>
                  <a:gd name="connsiteX4" fmla="*/ 1004888 w 2009775"/>
                  <a:gd name="connsiteY4" fmla="*/ 2008823 h 2008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775" h="2008822">
                    <a:moveTo>
                      <a:pt x="1004888" y="2008823"/>
                    </a:moveTo>
                    <a:cubicBezTo>
                      <a:pt x="1560195" y="2008823"/>
                      <a:pt x="2009775" y="1559243"/>
                      <a:pt x="2009775" y="1003935"/>
                    </a:cubicBezTo>
                    <a:cubicBezTo>
                      <a:pt x="2009775" y="448628"/>
                      <a:pt x="1559242" y="0"/>
                      <a:pt x="1004888" y="0"/>
                    </a:cubicBezTo>
                    <a:cubicBezTo>
                      <a:pt x="449580" y="0"/>
                      <a:pt x="0" y="449580"/>
                      <a:pt x="0" y="1004888"/>
                    </a:cubicBezTo>
                    <a:cubicBezTo>
                      <a:pt x="0" y="1560195"/>
                      <a:pt x="449580" y="2008823"/>
                      <a:pt x="1004888" y="2008823"/>
                    </a:cubicBezTo>
                  </a:path>
                </a:pathLst>
              </a:custGeom>
              <a:solidFill>
                <a:srgbClr val="0040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" name="Kombinationstegning 11">
                <a:extLst>
                  <a:ext uri="{FF2B5EF4-FFF2-40B4-BE49-F238E27FC236}">
                    <a16:creationId xmlns:a16="http://schemas.microsoft.com/office/drawing/2014/main" id="{1394DDC9-E38F-9044-829C-26BA85F63616}"/>
                  </a:ext>
                </a:extLst>
              </p:cNvPr>
              <p:cNvSpPr/>
              <p:nvPr/>
            </p:nvSpPr>
            <p:spPr>
              <a:xfrm>
                <a:off x="-2073592" y="8140207"/>
                <a:ext cx="1824990" cy="1126807"/>
              </a:xfrm>
              <a:custGeom>
                <a:avLst/>
                <a:gdLst>
                  <a:gd name="connsiteX0" fmla="*/ 912495 w 1824990"/>
                  <a:gd name="connsiteY0" fmla="*/ 1126808 h 1126807"/>
                  <a:gd name="connsiteX1" fmla="*/ 1824990 w 1824990"/>
                  <a:gd name="connsiteY1" fmla="*/ 573405 h 1126807"/>
                  <a:gd name="connsiteX2" fmla="*/ 912495 w 1824990"/>
                  <a:gd name="connsiteY2" fmla="*/ 0 h 1126807"/>
                  <a:gd name="connsiteX3" fmla="*/ 0 w 1824990"/>
                  <a:gd name="connsiteY3" fmla="*/ 573405 h 1126807"/>
                  <a:gd name="connsiteX4" fmla="*/ 912495 w 1824990"/>
                  <a:gd name="connsiteY4" fmla="*/ 1126808 h 112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990" h="1126807">
                    <a:moveTo>
                      <a:pt x="912495" y="1126808"/>
                    </a:moveTo>
                    <a:cubicBezTo>
                      <a:pt x="1306830" y="1126808"/>
                      <a:pt x="1824990" y="573405"/>
                      <a:pt x="1824990" y="573405"/>
                    </a:cubicBezTo>
                    <a:cubicBezTo>
                      <a:pt x="1824990" y="573405"/>
                      <a:pt x="1306830" y="0"/>
                      <a:pt x="912495" y="0"/>
                    </a:cubicBezTo>
                    <a:cubicBezTo>
                      <a:pt x="518160" y="0"/>
                      <a:pt x="0" y="573405"/>
                      <a:pt x="0" y="573405"/>
                    </a:cubicBezTo>
                    <a:cubicBezTo>
                      <a:pt x="0" y="573405"/>
                      <a:pt x="518160" y="1126808"/>
                      <a:pt x="912495" y="112680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" name="Kombinationstegning 12">
                <a:extLst>
                  <a:ext uri="{FF2B5EF4-FFF2-40B4-BE49-F238E27FC236}">
                    <a16:creationId xmlns:a16="http://schemas.microsoft.com/office/drawing/2014/main" id="{553AA74A-327D-CA4A-A895-5D0D6C58A30C}"/>
                  </a:ext>
                </a:extLst>
              </p:cNvPr>
              <p:cNvSpPr/>
              <p:nvPr/>
            </p:nvSpPr>
            <p:spPr>
              <a:xfrm>
                <a:off x="-1752600" y="8105917"/>
                <a:ext cx="1183005" cy="1215389"/>
              </a:xfrm>
              <a:custGeom>
                <a:avLst/>
                <a:gdLst>
                  <a:gd name="connsiteX0" fmla="*/ 591503 w 1183005"/>
                  <a:gd name="connsiteY0" fmla="*/ 1215390 h 1215389"/>
                  <a:gd name="connsiteX1" fmla="*/ 1183005 w 1183005"/>
                  <a:gd name="connsiteY1" fmla="*/ 607695 h 1215389"/>
                  <a:gd name="connsiteX2" fmla="*/ 591503 w 1183005"/>
                  <a:gd name="connsiteY2" fmla="*/ 0 h 1215389"/>
                  <a:gd name="connsiteX3" fmla="*/ 0 w 1183005"/>
                  <a:gd name="connsiteY3" fmla="*/ 607695 h 1215389"/>
                  <a:gd name="connsiteX4" fmla="*/ 591503 w 1183005"/>
                  <a:gd name="connsiteY4" fmla="*/ 1215390 h 121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005" h="1215389">
                    <a:moveTo>
                      <a:pt x="591503" y="1215390"/>
                    </a:moveTo>
                    <a:cubicBezTo>
                      <a:pt x="918210" y="1215390"/>
                      <a:pt x="1183005" y="942975"/>
                      <a:pt x="1183005" y="607695"/>
                    </a:cubicBezTo>
                    <a:cubicBezTo>
                      <a:pt x="1183005" y="272415"/>
                      <a:pt x="918210" y="0"/>
                      <a:pt x="591503" y="0"/>
                    </a:cubicBezTo>
                    <a:cubicBezTo>
                      <a:pt x="264795" y="0"/>
                      <a:pt x="0" y="272415"/>
                      <a:pt x="0" y="607695"/>
                    </a:cubicBezTo>
                    <a:cubicBezTo>
                      <a:pt x="0" y="942975"/>
                      <a:pt x="264795" y="1215390"/>
                      <a:pt x="591503" y="1215390"/>
                    </a:cubicBezTo>
                  </a:path>
                </a:pathLst>
              </a:custGeom>
              <a:solidFill>
                <a:srgbClr val="0040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" name="Kombinationstegning 13">
                <a:extLst>
                  <a:ext uri="{FF2B5EF4-FFF2-40B4-BE49-F238E27FC236}">
                    <a16:creationId xmlns:a16="http://schemas.microsoft.com/office/drawing/2014/main" id="{215BA147-A94C-DB45-826C-8AE292EFD8C3}"/>
                  </a:ext>
                </a:extLst>
              </p:cNvPr>
              <p:cNvSpPr/>
              <p:nvPr/>
            </p:nvSpPr>
            <p:spPr>
              <a:xfrm>
                <a:off x="-1519237" y="8355472"/>
                <a:ext cx="716280" cy="716280"/>
              </a:xfrm>
              <a:custGeom>
                <a:avLst/>
                <a:gdLst>
                  <a:gd name="connsiteX0" fmla="*/ 358140 w 716280"/>
                  <a:gd name="connsiteY0" fmla="*/ 716280 h 716280"/>
                  <a:gd name="connsiteX1" fmla="*/ 716280 w 716280"/>
                  <a:gd name="connsiteY1" fmla="*/ 358140 h 716280"/>
                  <a:gd name="connsiteX2" fmla="*/ 358140 w 716280"/>
                  <a:gd name="connsiteY2" fmla="*/ 0 h 716280"/>
                  <a:gd name="connsiteX3" fmla="*/ 0 w 716280"/>
                  <a:gd name="connsiteY3" fmla="*/ 358140 h 716280"/>
                  <a:gd name="connsiteX4" fmla="*/ 358140 w 716280"/>
                  <a:gd name="connsiteY4" fmla="*/ 716280 h 71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280" h="716280">
                    <a:moveTo>
                      <a:pt x="358140" y="716280"/>
                    </a:moveTo>
                    <a:cubicBezTo>
                      <a:pt x="556260" y="716280"/>
                      <a:pt x="716280" y="556260"/>
                      <a:pt x="716280" y="358140"/>
                    </a:cubicBezTo>
                    <a:cubicBezTo>
                      <a:pt x="716280" y="160020"/>
                      <a:pt x="556260" y="0"/>
                      <a:pt x="358140" y="0"/>
                    </a:cubicBezTo>
                    <a:cubicBezTo>
                      <a:pt x="160020" y="0"/>
                      <a:pt x="0" y="160020"/>
                      <a:pt x="0" y="358140"/>
                    </a:cubicBezTo>
                    <a:cubicBezTo>
                      <a:pt x="0" y="556260"/>
                      <a:pt x="160020" y="716280"/>
                      <a:pt x="358140" y="71628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" name="Kombinationstegning 14">
                <a:extLst>
                  <a:ext uri="{FF2B5EF4-FFF2-40B4-BE49-F238E27FC236}">
                    <a16:creationId xmlns:a16="http://schemas.microsoft.com/office/drawing/2014/main" id="{0DC393CA-5A85-094D-B54A-90426E7602E1}"/>
                  </a:ext>
                </a:extLst>
              </p:cNvPr>
              <p:cNvSpPr/>
              <p:nvPr/>
            </p:nvSpPr>
            <p:spPr>
              <a:xfrm>
                <a:off x="-1519237" y="8355472"/>
                <a:ext cx="716280" cy="716280"/>
              </a:xfrm>
              <a:custGeom>
                <a:avLst/>
                <a:gdLst>
                  <a:gd name="connsiteX0" fmla="*/ 358140 w 716280"/>
                  <a:gd name="connsiteY0" fmla="*/ 716280 h 716280"/>
                  <a:gd name="connsiteX1" fmla="*/ 716280 w 716280"/>
                  <a:gd name="connsiteY1" fmla="*/ 358140 h 716280"/>
                  <a:gd name="connsiteX2" fmla="*/ 358140 w 716280"/>
                  <a:gd name="connsiteY2" fmla="*/ 0 h 716280"/>
                  <a:gd name="connsiteX3" fmla="*/ 0 w 716280"/>
                  <a:gd name="connsiteY3" fmla="*/ 358140 h 716280"/>
                  <a:gd name="connsiteX4" fmla="*/ 358140 w 716280"/>
                  <a:gd name="connsiteY4" fmla="*/ 716280 h 71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280" h="716280">
                    <a:moveTo>
                      <a:pt x="358140" y="716280"/>
                    </a:moveTo>
                    <a:cubicBezTo>
                      <a:pt x="556260" y="716280"/>
                      <a:pt x="716280" y="556260"/>
                      <a:pt x="716280" y="358140"/>
                    </a:cubicBezTo>
                    <a:cubicBezTo>
                      <a:pt x="716280" y="160020"/>
                      <a:pt x="556260" y="0"/>
                      <a:pt x="358140" y="0"/>
                    </a:cubicBezTo>
                    <a:cubicBezTo>
                      <a:pt x="160020" y="0"/>
                      <a:pt x="0" y="160020"/>
                      <a:pt x="0" y="358140"/>
                    </a:cubicBezTo>
                    <a:cubicBezTo>
                      <a:pt x="0" y="556260"/>
                      <a:pt x="160020" y="716280"/>
                      <a:pt x="358140" y="716280"/>
                    </a:cubicBezTo>
                    <a:close/>
                  </a:path>
                </a:pathLst>
              </a:custGeom>
              <a:noFill/>
              <a:ln w="119634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" name="Kombinationstegning 15">
                <a:extLst>
                  <a:ext uri="{FF2B5EF4-FFF2-40B4-BE49-F238E27FC236}">
                    <a16:creationId xmlns:a16="http://schemas.microsoft.com/office/drawing/2014/main" id="{813787E3-B1A3-EC46-A7C0-3AAC7A863316}"/>
                  </a:ext>
                </a:extLst>
              </p:cNvPr>
              <p:cNvSpPr/>
              <p:nvPr/>
            </p:nvSpPr>
            <p:spPr>
              <a:xfrm>
                <a:off x="-1388744" y="8482154"/>
                <a:ext cx="455294" cy="455295"/>
              </a:xfrm>
              <a:custGeom>
                <a:avLst/>
                <a:gdLst>
                  <a:gd name="connsiteX0" fmla="*/ 227647 w 455294"/>
                  <a:gd name="connsiteY0" fmla="*/ 455295 h 455295"/>
                  <a:gd name="connsiteX1" fmla="*/ 455295 w 455294"/>
                  <a:gd name="connsiteY1" fmla="*/ 227648 h 455295"/>
                  <a:gd name="connsiteX2" fmla="*/ 227647 w 455294"/>
                  <a:gd name="connsiteY2" fmla="*/ 0 h 455295"/>
                  <a:gd name="connsiteX3" fmla="*/ 0 w 455294"/>
                  <a:gd name="connsiteY3" fmla="*/ 227648 h 455295"/>
                  <a:gd name="connsiteX4" fmla="*/ 227647 w 455294"/>
                  <a:gd name="connsiteY4" fmla="*/ 45529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294" h="455295">
                    <a:moveTo>
                      <a:pt x="227647" y="455295"/>
                    </a:moveTo>
                    <a:cubicBezTo>
                      <a:pt x="353377" y="455295"/>
                      <a:pt x="455295" y="353378"/>
                      <a:pt x="455295" y="227648"/>
                    </a:cubicBezTo>
                    <a:cubicBezTo>
                      <a:pt x="455295" y="101917"/>
                      <a:pt x="353377" y="0"/>
                      <a:pt x="227647" y="0"/>
                    </a:cubicBezTo>
                    <a:cubicBezTo>
                      <a:pt x="101917" y="0"/>
                      <a:pt x="0" y="101917"/>
                      <a:pt x="0" y="227648"/>
                    </a:cubicBezTo>
                    <a:cubicBezTo>
                      <a:pt x="0" y="353378"/>
                      <a:pt x="101917" y="455295"/>
                      <a:pt x="227647" y="455295"/>
                    </a:cubicBezTo>
                  </a:path>
                </a:pathLst>
              </a:custGeom>
              <a:solidFill>
                <a:srgbClr val="E306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95B8CBB-D310-AE4B-92E0-2489A35E3DAA}"/>
              </a:ext>
            </a:extLst>
          </p:cNvPr>
          <p:cNvGrpSpPr/>
          <p:nvPr/>
        </p:nvGrpSpPr>
        <p:grpSpPr>
          <a:xfrm>
            <a:off x="5653295" y="874216"/>
            <a:ext cx="4384675" cy="5288691"/>
            <a:chOff x="5905500" y="874216"/>
            <a:chExt cx="4384675" cy="5288691"/>
          </a:xfrm>
        </p:grpSpPr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64AF4B48-A965-F140-9EFB-72BA8E3EC432}"/>
                </a:ext>
              </a:extLst>
            </p:cNvPr>
            <p:cNvSpPr txBox="1"/>
            <p:nvPr/>
          </p:nvSpPr>
          <p:spPr>
            <a:xfrm>
              <a:off x="5905500" y="2269018"/>
              <a:ext cx="4384675" cy="38938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180000" tIns="1080000" rIns="180000" bIns="180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C5EB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MISSION</a:t>
              </a:r>
              <a:r>
                <a:rPr kumimoji="0" lang="da-DK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At forbedre livskvaliteten for mennesker med diabetes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At øge helbredelsesmulighederne for diabetes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a-DK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At forebygge diabetes og dens følgesygdomme. </a:t>
              </a:r>
            </a:p>
          </p:txBody>
        </p: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336138CF-B0F7-9241-8BDB-D1C78FA40D06}"/>
                </a:ext>
              </a:extLst>
            </p:cNvPr>
            <p:cNvGrpSpPr/>
            <p:nvPr/>
          </p:nvGrpSpPr>
          <p:grpSpPr>
            <a:xfrm>
              <a:off x="6900818" y="874216"/>
              <a:ext cx="2009775" cy="2009775"/>
              <a:chOff x="2199286" y="7709025"/>
              <a:chExt cx="2009775" cy="2009775"/>
            </a:xfrm>
          </p:grpSpPr>
          <p:sp>
            <p:nvSpPr>
              <p:cNvPr id="18" name="Kombinationstegning 17">
                <a:extLst>
                  <a:ext uri="{FF2B5EF4-FFF2-40B4-BE49-F238E27FC236}">
                    <a16:creationId xmlns:a16="http://schemas.microsoft.com/office/drawing/2014/main" id="{7D23C55C-8F0A-6E44-9CCE-B39500D9F9C7}"/>
                  </a:ext>
                </a:extLst>
              </p:cNvPr>
              <p:cNvSpPr/>
              <p:nvPr/>
            </p:nvSpPr>
            <p:spPr>
              <a:xfrm>
                <a:off x="2199286" y="7709025"/>
                <a:ext cx="2009775" cy="2009775"/>
              </a:xfrm>
              <a:custGeom>
                <a:avLst/>
                <a:gdLst>
                  <a:gd name="connsiteX0" fmla="*/ 1004888 w 2009775"/>
                  <a:gd name="connsiteY0" fmla="*/ 2009775 h 2009775"/>
                  <a:gd name="connsiteX1" fmla="*/ 2009775 w 2009775"/>
                  <a:gd name="connsiteY1" fmla="*/ 1004888 h 2009775"/>
                  <a:gd name="connsiteX2" fmla="*/ 1004888 w 2009775"/>
                  <a:gd name="connsiteY2" fmla="*/ 0 h 2009775"/>
                  <a:gd name="connsiteX3" fmla="*/ 0 w 2009775"/>
                  <a:gd name="connsiteY3" fmla="*/ 1004888 h 2009775"/>
                  <a:gd name="connsiteX4" fmla="*/ 1004888 w 2009775"/>
                  <a:gd name="connsiteY4" fmla="*/ 2009775 h 200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9775" h="2009775">
                    <a:moveTo>
                      <a:pt x="1004888" y="2009775"/>
                    </a:moveTo>
                    <a:cubicBezTo>
                      <a:pt x="1560195" y="2009775"/>
                      <a:pt x="2009775" y="1560195"/>
                      <a:pt x="2009775" y="1004888"/>
                    </a:cubicBezTo>
                    <a:cubicBezTo>
                      <a:pt x="2009775" y="449580"/>
                      <a:pt x="1560195" y="0"/>
                      <a:pt x="1004888" y="0"/>
                    </a:cubicBezTo>
                    <a:cubicBezTo>
                      <a:pt x="449580" y="0"/>
                      <a:pt x="0" y="449580"/>
                      <a:pt x="0" y="1004888"/>
                    </a:cubicBezTo>
                    <a:cubicBezTo>
                      <a:pt x="0" y="1560195"/>
                      <a:pt x="449580" y="2009775"/>
                      <a:pt x="1004888" y="2009775"/>
                    </a:cubicBezTo>
                  </a:path>
                </a:pathLst>
              </a:custGeom>
              <a:solidFill>
                <a:srgbClr val="0040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" name="Kombinationstegning 18">
                <a:extLst>
                  <a:ext uri="{FF2B5EF4-FFF2-40B4-BE49-F238E27FC236}">
                    <a16:creationId xmlns:a16="http://schemas.microsoft.com/office/drawing/2014/main" id="{63DA9369-A9C2-B04C-B8A7-FD25B05352E0}"/>
                  </a:ext>
                </a:extLst>
              </p:cNvPr>
              <p:cNvSpPr/>
              <p:nvPr/>
            </p:nvSpPr>
            <p:spPr>
              <a:xfrm rot="18900000">
                <a:off x="2487717" y="7997338"/>
                <a:ext cx="1432546" cy="1432546"/>
              </a:xfrm>
              <a:custGeom>
                <a:avLst/>
                <a:gdLst>
                  <a:gd name="connsiteX0" fmla="*/ 1432547 w 1432546"/>
                  <a:gd name="connsiteY0" fmla="*/ 716273 h 1432546"/>
                  <a:gd name="connsiteX1" fmla="*/ 716273 w 1432546"/>
                  <a:gd name="connsiteY1" fmla="*/ 1432546 h 1432546"/>
                  <a:gd name="connsiteX2" fmla="*/ 0 w 1432546"/>
                  <a:gd name="connsiteY2" fmla="*/ 716273 h 1432546"/>
                  <a:gd name="connsiteX3" fmla="*/ 716273 w 1432546"/>
                  <a:gd name="connsiteY3" fmla="*/ 0 h 1432546"/>
                  <a:gd name="connsiteX4" fmla="*/ 1432547 w 1432546"/>
                  <a:gd name="connsiteY4" fmla="*/ 716273 h 143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546" h="1432546">
                    <a:moveTo>
                      <a:pt x="1432547" y="716273"/>
                    </a:moveTo>
                    <a:cubicBezTo>
                      <a:pt x="1432547" y="1111860"/>
                      <a:pt x="1111860" y="1432546"/>
                      <a:pt x="716273" y="1432546"/>
                    </a:cubicBezTo>
                    <a:cubicBezTo>
                      <a:pt x="320687" y="1432546"/>
                      <a:pt x="0" y="1111860"/>
                      <a:pt x="0" y="716273"/>
                    </a:cubicBezTo>
                    <a:cubicBezTo>
                      <a:pt x="0" y="320686"/>
                      <a:pt x="320687" y="0"/>
                      <a:pt x="716273" y="0"/>
                    </a:cubicBezTo>
                    <a:cubicBezTo>
                      <a:pt x="1111860" y="0"/>
                      <a:pt x="1432547" y="320686"/>
                      <a:pt x="1432547" y="716273"/>
                    </a:cubicBezTo>
                    <a:close/>
                  </a:path>
                </a:pathLst>
              </a:custGeom>
              <a:noFill/>
              <a:ln w="13182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" name="Kombinationstegning 19">
                <a:extLst>
                  <a:ext uri="{FF2B5EF4-FFF2-40B4-BE49-F238E27FC236}">
                    <a16:creationId xmlns:a16="http://schemas.microsoft.com/office/drawing/2014/main" id="{A3566019-63D4-0249-85A3-174C55340A60}"/>
                  </a:ext>
                </a:extLst>
              </p:cNvPr>
              <p:cNvSpPr/>
              <p:nvPr/>
            </p:nvSpPr>
            <p:spPr>
              <a:xfrm>
                <a:off x="3040334" y="8550083"/>
                <a:ext cx="327669" cy="327659"/>
              </a:xfrm>
              <a:custGeom>
                <a:avLst/>
                <a:gdLst>
                  <a:gd name="connsiteX0" fmla="*/ 163839 w 327669"/>
                  <a:gd name="connsiteY0" fmla="*/ 327660 h 327659"/>
                  <a:gd name="connsiteX1" fmla="*/ 327669 w 327669"/>
                  <a:gd name="connsiteY1" fmla="*/ 163830 h 327659"/>
                  <a:gd name="connsiteX2" fmla="*/ 163839 w 327669"/>
                  <a:gd name="connsiteY2" fmla="*/ 0 h 327659"/>
                  <a:gd name="connsiteX3" fmla="*/ 9 w 327669"/>
                  <a:gd name="connsiteY3" fmla="*/ 163830 h 327659"/>
                  <a:gd name="connsiteX4" fmla="*/ 163839 w 327669"/>
                  <a:gd name="connsiteY4" fmla="*/ 327660 h 32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669" h="327659">
                    <a:moveTo>
                      <a:pt x="163839" y="327660"/>
                    </a:moveTo>
                    <a:cubicBezTo>
                      <a:pt x="254327" y="327660"/>
                      <a:pt x="327669" y="254317"/>
                      <a:pt x="327669" y="163830"/>
                    </a:cubicBezTo>
                    <a:cubicBezTo>
                      <a:pt x="327669" y="73342"/>
                      <a:pt x="254327" y="0"/>
                      <a:pt x="163839" y="0"/>
                    </a:cubicBezTo>
                    <a:cubicBezTo>
                      <a:pt x="73352" y="0"/>
                      <a:pt x="9" y="73342"/>
                      <a:pt x="9" y="163830"/>
                    </a:cubicBezTo>
                    <a:cubicBezTo>
                      <a:pt x="-943" y="254317"/>
                      <a:pt x="72399" y="327660"/>
                      <a:pt x="163839" y="327660"/>
                    </a:cubicBezTo>
                  </a:path>
                </a:pathLst>
              </a:custGeom>
              <a:solidFill>
                <a:srgbClr val="E306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1" name="Kombinationstegning 20">
                <a:extLst>
                  <a:ext uri="{FF2B5EF4-FFF2-40B4-BE49-F238E27FC236}">
                    <a16:creationId xmlns:a16="http://schemas.microsoft.com/office/drawing/2014/main" id="{53E928BB-0983-4D4F-8A03-7F8A9955CADB}"/>
                  </a:ext>
                </a:extLst>
              </p:cNvPr>
              <p:cNvSpPr/>
              <p:nvPr/>
            </p:nvSpPr>
            <p:spPr>
              <a:xfrm rot="17550026">
                <a:off x="2775407" y="8284752"/>
                <a:ext cx="857271" cy="857271"/>
              </a:xfrm>
              <a:custGeom>
                <a:avLst/>
                <a:gdLst>
                  <a:gd name="connsiteX0" fmla="*/ 857272 w 857271"/>
                  <a:gd name="connsiteY0" fmla="*/ 428636 h 857271"/>
                  <a:gd name="connsiteX1" fmla="*/ 428636 w 857271"/>
                  <a:gd name="connsiteY1" fmla="*/ 857272 h 857271"/>
                  <a:gd name="connsiteX2" fmla="*/ 0 w 857271"/>
                  <a:gd name="connsiteY2" fmla="*/ 428636 h 857271"/>
                  <a:gd name="connsiteX3" fmla="*/ 428636 w 857271"/>
                  <a:gd name="connsiteY3" fmla="*/ 0 h 857271"/>
                  <a:gd name="connsiteX4" fmla="*/ 857272 w 857271"/>
                  <a:gd name="connsiteY4" fmla="*/ 428636 h 85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71" h="857271">
                    <a:moveTo>
                      <a:pt x="857272" y="428636"/>
                    </a:moveTo>
                    <a:cubicBezTo>
                      <a:pt x="857272" y="665365"/>
                      <a:pt x="665365" y="857272"/>
                      <a:pt x="428636" y="857272"/>
                    </a:cubicBezTo>
                    <a:cubicBezTo>
                      <a:pt x="191907" y="857272"/>
                      <a:pt x="0" y="665365"/>
                      <a:pt x="0" y="428636"/>
                    </a:cubicBezTo>
                    <a:cubicBezTo>
                      <a:pt x="0" y="191907"/>
                      <a:pt x="191907" y="0"/>
                      <a:pt x="428636" y="0"/>
                    </a:cubicBezTo>
                    <a:cubicBezTo>
                      <a:pt x="665365" y="0"/>
                      <a:pt x="857272" y="191907"/>
                      <a:pt x="857272" y="428636"/>
                    </a:cubicBezTo>
                    <a:close/>
                  </a:path>
                </a:pathLst>
              </a:custGeom>
              <a:noFill/>
              <a:ln w="131829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2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D050D20-108E-471B-AAD2-37532508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4400" dirty="0" err="1"/>
              <a:t>Mennesket</a:t>
            </a:r>
            <a:r>
              <a:rPr lang="en-US" sz="4400" dirty="0"/>
              <a:t> med diabetes </a:t>
            </a:r>
            <a:br>
              <a:rPr lang="en-US" sz="4400" dirty="0"/>
            </a:br>
            <a:r>
              <a:rPr lang="en-US" sz="4400" dirty="0" err="1"/>
              <a:t>i</a:t>
            </a:r>
            <a:r>
              <a:rPr lang="en-US" sz="4400" dirty="0"/>
              <a:t> centrum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35BF06-4A5C-4F4A-926C-7ADB9133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i="0" u="none" strike="noStrike" baseline="0" dirty="0">
                <a:solidFill>
                  <a:srgbClr val="000000"/>
                </a:solidFill>
              </a:rPr>
              <a:t>Diabetesforeningen vil fortsat gå forrest </a:t>
            </a:r>
            <a:br>
              <a:rPr lang="da-DK" sz="1800" i="0" u="none" strike="noStrike" baseline="0" dirty="0">
                <a:solidFill>
                  <a:srgbClr val="000000"/>
                </a:solidFill>
              </a:rPr>
            </a:br>
            <a:r>
              <a:rPr lang="da-DK" sz="1800" i="0" u="none" strike="noStrike" baseline="0" dirty="0">
                <a:solidFill>
                  <a:srgbClr val="000000"/>
                </a:solidFill>
              </a:rPr>
              <a:t>i kampen for mennesker med diabetes. </a:t>
            </a:r>
          </a:p>
          <a:p>
            <a:pPr marL="0" indent="0">
              <a:buNone/>
            </a:pPr>
            <a:r>
              <a:rPr lang="da-DK" sz="1800" i="0" u="none" strike="noStrike" baseline="0" dirty="0">
                <a:solidFill>
                  <a:srgbClr val="000000"/>
                </a:solidFill>
              </a:rPr>
              <a:t>Vi vil bidrage til, at både </a:t>
            </a:r>
            <a:r>
              <a:rPr lang="da-DK" sz="1800" i="0" u="none" strike="noStrike" baseline="0" dirty="0" err="1">
                <a:solidFill>
                  <a:srgbClr val="000000"/>
                </a:solidFill>
              </a:rPr>
              <a:t>sundheds-systemet</a:t>
            </a:r>
            <a:r>
              <a:rPr lang="da-DK" sz="1800" i="0" u="none" strike="noStrike" baseline="0" dirty="0">
                <a:solidFill>
                  <a:srgbClr val="000000"/>
                </a:solidFill>
              </a:rPr>
              <a:t> og andre aktører tager udgangspunkt i det enkelte menneskes livssituation, behov og rettigheder med det mål at forbedre helbredet og øge </a:t>
            </a:r>
            <a:r>
              <a:rPr lang="da-DK" sz="1800" b="1" i="0" u="none" strike="noStrike" baseline="0" dirty="0">
                <a:solidFill>
                  <a:srgbClr val="000000"/>
                </a:solidFill>
              </a:rPr>
              <a:t>livskvaliteten for den enkelte </a:t>
            </a:r>
            <a:br>
              <a:rPr lang="da-DK" sz="1800" b="1" i="0" u="none" strike="noStrike" baseline="0" dirty="0">
                <a:solidFill>
                  <a:srgbClr val="000000"/>
                </a:solidFill>
              </a:rPr>
            </a:br>
            <a:r>
              <a:rPr lang="da-DK" sz="1800" b="1" i="0" u="none" strike="noStrike" baseline="0" dirty="0">
                <a:solidFill>
                  <a:srgbClr val="000000"/>
                </a:solidFill>
              </a:rPr>
              <a:t>med diabetes.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For alle </a:t>
            </a:r>
            <a:r>
              <a:rPr lang="en-US" sz="1800" b="1" dirty="0" err="1">
                <a:solidFill>
                  <a:srgbClr val="000000"/>
                </a:solidFill>
              </a:rPr>
              <a:t>typer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af</a:t>
            </a:r>
            <a:r>
              <a:rPr lang="en-US" sz="1800" b="1" dirty="0">
                <a:solidFill>
                  <a:srgbClr val="000000"/>
                </a:solidFill>
              </a:rPr>
              <a:t> diabetes</a:t>
            </a:r>
            <a:endParaRPr lang="da-DK" sz="1800" b="1" dirty="0">
              <a:solidFill>
                <a:srgbClr val="000000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10BD2-13B5-4979-86B8-9F0D079B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August 2021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C2D6CF-794A-42FA-97F5-8DD4E1B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Præsentation af ny strategi 2022-2025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A72665-D7CB-4347-A69F-9CF503E5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CFB3AB3-2C13-419E-B57C-FAE847DCE83C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EB98D16A-653F-486D-A4C5-EC50BFFFF30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719394" y="1870072"/>
            <a:ext cx="4628119" cy="4425796"/>
          </a:xfrm>
          <a:noFill/>
        </p:spPr>
      </p:pic>
    </p:spTree>
    <p:extLst>
      <p:ext uri="{BB962C8B-B14F-4D97-AF65-F5344CB8AC3E}">
        <p14:creationId xmlns:p14="http://schemas.microsoft.com/office/powerpoint/2010/main" val="67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C2A50F9-45CB-46C5-A414-F6ACB344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>
                <a:solidFill>
                  <a:schemeClr val="accent1"/>
                </a:solidFill>
              </a:rPr>
              <a:t>Vi vil kæmpe for: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F583BD-4571-43CC-901E-1955C25A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August 2021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52F9A61-BB69-4783-807B-1C922E8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Præsentation af ny strategi 2022-2025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D78924-5686-4B23-AA9E-BF96BD2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8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2B33E0-78F9-4668-867A-13CCF7EB2B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 er altid den enkelte med diabetes’ behov som menneske, der er i fokus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Udvikling af og lige adgang til de bedste behandlingsformer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Den rette hjælp til alle børn og unge med type 1-diabetes og deres familier</a:t>
            </a:r>
            <a:endParaRPr lang="da-DK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Livet bliver lettere for mennesker med diabetes ved at skabe et sammenhængende behandlingsforløb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Behandlingen styrkes i alle dele af sundhedsvæsenet. 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Flere med diabetes opspores tidligere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 får stillet den rette diagnose og tilbudt individuel behandling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rette støtte til sygdomsmestring og egenomsorg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Flere tilfælde af prædiabetes og type 2-diabetes forebygges i fremtiden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a-DK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Afstigmatisering</a:t>
            </a:r>
            <a:r>
              <a:rPr lang="da-DK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og folkelig opbakning til diabetessagen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52AEC37-C2E1-4B10-AD4B-2372EF3A2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97" y="-1970088"/>
            <a:ext cx="4131023" cy="10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4776854" y="0"/>
            <a:ext cx="4241318" cy="3429000"/>
          </a:xfrm>
          <a:custGeom>
            <a:avLst/>
            <a:gdLst>
              <a:gd name="connsiteX0" fmla="*/ 0 w 2951797"/>
              <a:gd name="connsiteY0" fmla="*/ 0 h 2567940"/>
              <a:gd name="connsiteX1" fmla="*/ 2951798 w 2951797"/>
              <a:gd name="connsiteY1" fmla="*/ 0 h 2567940"/>
              <a:gd name="connsiteX2" fmla="*/ 2951798 w 2951797"/>
              <a:gd name="connsiteY2" fmla="*/ 2567940 h 2567940"/>
              <a:gd name="connsiteX3" fmla="*/ 0 w 2951797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797" h="2567940">
                <a:moveTo>
                  <a:pt x="0" y="0"/>
                </a:moveTo>
                <a:lnTo>
                  <a:pt x="2951798" y="0"/>
                </a:lnTo>
                <a:lnTo>
                  <a:pt x="2951798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92C5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9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8795203" y="0"/>
            <a:ext cx="3413737" cy="3429000"/>
          </a:xfrm>
          <a:custGeom>
            <a:avLst/>
            <a:gdLst>
              <a:gd name="connsiteX0" fmla="*/ 0 w 2556510"/>
              <a:gd name="connsiteY0" fmla="*/ 0 h 2567940"/>
              <a:gd name="connsiteX1" fmla="*/ 2556510 w 2556510"/>
              <a:gd name="connsiteY1" fmla="*/ 0 h 2567940"/>
              <a:gd name="connsiteX2" fmla="*/ 2556510 w 2556510"/>
              <a:gd name="connsiteY2" fmla="*/ 2567940 h 2567940"/>
              <a:gd name="connsiteX3" fmla="*/ 0 w 255651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510" h="2567940">
                <a:moveTo>
                  <a:pt x="0" y="0"/>
                </a:moveTo>
                <a:lnTo>
                  <a:pt x="2556510" y="0"/>
                </a:lnTo>
                <a:lnTo>
                  <a:pt x="2556510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FFF7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0" name="Grafik 83">
            <a:extLst>
              <a:ext uri="{FF2B5EF4-FFF2-40B4-BE49-F238E27FC236}">
                <a16:creationId xmlns:a16="http://schemas.microsoft.com/office/drawing/2014/main" id="{377C588E-B798-4049-8A64-20FC30BE8DFC}"/>
              </a:ext>
            </a:extLst>
          </p:cNvPr>
          <p:cNvSpPr/>
          <p:nvPr/>
        </p:nvSpPr>
        <p:spPr>
          <a:xfrm>
            <a:off x="8282634" y="0"/>
            <a:ext cx="2377151" cy="3440446"/>
          </a:xfrm>
          <a:custGeom>
            <a:avLst/>
            <a:gdLst>
              <a:gd name="connsiteX0" fmla="*/ 1780222 w 1780222"/>
              <a:gd name="connsiteY0" fmla="*/ 905828 h 2576512"/>
              <a:gd name="connsiteX1" fmla="*/ 890588 w 1780222"/>
              <a:gd name="connsiteY1" fmla="*/ 0 h 2576512"/>
              <a:gd name="connsiteX2" fmla="*/ 0 w 1780222"/>
              <a:gd name="connsiteY2" fmla="*/ 905828 h 2576512"/>
              <a:gd name="connsiteX3" fmla="*/ 500063 w 1780222"/>
              <a:gd name="connsiteY3" fmla="*/ 905828 h 2576512"/>
              <a:gd name="connsiteX4" fmla="*/ 500063 w 1780222"/>
              <a:gd name="connsiteY4" fmla="*/ 2576513 h 2576512"/>
              <a:gd name="connsiteX5" fmla="*/ 1297305 w 1780222"/>
              <a:gd name="connsiteY5" fmla="*/ 2576513 h 2576512"/>
              <a:gd name="connsiteX6" fmla="*/ 1297305 w 1780222"/>
              <a:gd name="connsiteY6" fmla="*/ 905828 h 257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222" h="2576512">
                <a:moveTo>
                  <a:pt x="1780222" y="905828"/>
                </a:moveTo>
                <a:lnTo>
                  <a:pt x="890588" y="0"/>
                </a:lnTo>
                <a:lnTo>
                  <a:pt x="0" y="905828"/>
                </a:lnTo>
                <a:lnTo>
                  <a:pt x="500063" y="905828"/>
                </a:lnTo>
                <a:lnTo>
                  <a:pt x="500063" y="2576513"/>
                </a:lnTo>
                <a:lnTo>
                  <a:pt x="1297305" y="2576513"/>
                </a:lnTo>
                <a:lnTo>
                  <a:pt x="1297305" y="905828"/>
                </a:lnTo>
                <a:close/>
              </a:path>
            </a:pathLst>
          </a:custGeom>
          <a:solidFill>
            <a:srgbClr val="DA02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5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-2420" y="0"/>
            <a:ext cx="4853005" cy="3429000"/>
          </a:xfrm>
          <a:custGeom>
            <a:avLst/>
            <a:gdLst>
              <a:gd name="connsiteX0" fmla="*/ 0 w 4059555"/>
              <a:gd name="connsiteY0" fmla="*/ 0 h 2567940"/>
              <a:gd name="connsiteX1" fmla="*/ 4059555 w 4059555"/>
              <a:gd name="connsiteY1" fmla="*/ 0 h 2567940"/>
              <a:gd name="connsiteX2" fmla="*/ 4059555 w 4059555"/>
              <a:gd name="connsiteY2" fmla="*/ 2567940 h 2567940"/>
              <a:gd name="connsiteX3" fmla="*/ 0 w 4059555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555" h="2567940">
                <a:moveTo>
                  <a:pt x="0" y="0"/>
                </a:moveTo>
                <a:lnTo>
                  <a:pt x="4059555" y="0"/>
                </a:lnTo>
                <a:lnTo>
                  <a:pt x="4059555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DA02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6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4179535" y="3429000"/>
            <a:ext cx="4976883" cy="3429000"/>
          </a:xfrm>
          <a:custGeom>
            <a:avLst/>
            <a:gdLst>
              <a:gd name="connsiteX0" fmla="*/ 0 w 4059555"/>
              <a:gd name="connsiteY0" fmla="*/ 0 h 2567940"/>
              <a:gd name="connsiteX1" fmla="*/ 4059555 w 4059555"/>
              <a:gd name="connsiteY1" fmla="*/ 0 h 2567940"/>
              <a:gd name="connsiteX2" fmla="*/ 4059555 w 4059555"/>
              <a:gd name="connsiteY2" fmla="*/ 2567940 h 2567940"/>
              <a:gd name="connsiteX3" fmla="*/ 0 w 4059555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555" h="2567940">
                <a:moveTo>
                  <a:pt x="0" y="0"/>
                </a:moveTo>
                <a:lnTo>
                  <a:pt x="4059555" y="0"/>
                </a:lnTo>
                <a:lnTo>
                  <a:pt x="4059555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004C6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8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9156418" y="3429000"/>
            <a:ext cx="3052522" cy="3429000"/>
          </a:xfrm>
          <a:custGeom>
            <a:avLst/>
            <a:gdLst>
              <a:gd name="connsiteX0" fmla="*/ 0 w 2286000"/>
              <a:gd name="connsiteY0" fmla="*/ 0 h 2567940"/>
              <a:gd name="connsiteX1" fmla="*/ 2286000 w 2286000"/>
              <a:gd name="connsiteY1" fmla="*/ 0 h 2567940"/>
              <a:gd name="connsiteX2" fmla="*/ 2286000 w 2286000"/>
              <a:gd name="connsiteY2" fmla="*/ 2567940 h 2567940"/>
              <a:gd name="connsiteX3" fmla="*/ 0 w 228600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567940">
                <a:moveTo>
                  <a:pt x="0" y="0"/>
                </a:moveTo>
                <a:lnTo>
                  <a:pt x="2286000" y="0"/>
                </a:lnTo>
                <a:lnTo>
                  <a:pt x="2286000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92C5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" name="Grafik 83">
            <a:extLst>
              <a:ext uri="{FF2B5EF4-FFF2-40B4-BE49-F238E27FC236}">
                <a16:creationId xmlns:a16="http://schemas.microsoft.com/office/drawing/2014/main" id="{F641AED1-02A6-D54D-B381-F5C6B79B22B2}"/>
              </a:ext>
            </a:extLst>
          </p:cNvPr>
          <p:cNvSpPr/>
          <p:nvPr/>
        </p:nvSpPr>
        <p:spPr>
          <a:xfrm>
            <a:off x="-2420" y="3429000"/>
            <a:ext cx="4181955" cy="3429000"/>
          </a:xfrm>
          <a:custGeom>
            <a:avLst/>
            <a:gdLst>
              <a:gd name="connsiteX0" fmla="*/ 0 w 3131820"/>
              <a:gd name="connsiteY0" fmla="*/ 0 h 2567940"/>
              <a:gd name="connsiteX1" fmla="*/ 3131820 w 3131820"/>
              <a:gd name="connsiteY1" fmla="*/ 0 h 2567940"/>
              <a:gd name="connsiteX2" fmla="*/ 3131820 w 3131820"/>
              <a:gd name="connsiteY2" fmla="*/ 2567940 h 2567940"/>
              <a:gd name="connsiteX3" fmla="*/ 0 w 313182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820" h="2567940">
                <a:moveTo>
                  <a:pt x="0" y="0"/>
                </a:moveTo>
                <a:lnTo>
                  <a:pt x="3131820" y="0"/>
                </a:lnTo>
                <a:lnTo>
                  <a:pt x="3131820" y="2567940"/>
                </a:lnTo>
                <a:lnTo>
                  <a:pt x="0" y="2567940"/>
                </a:lnTo>
                <a:close/>
              </a:path>
            </a:pathLst>
          </a:custGeom>
          <a:solidFill>
            <a:srgbClr val="FFF7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91" name="Grafik 83">
            <a:extLst>
              <a:ext uri="{FF2B5EF4-FFF2-40B4-BE49-F238E27FC236}">
                <a16:creationId xmlns:a16="http://schemas.microsoft.com/office/drawing/2014/main" id="{F61CE042-62CA-D44D-B8C3-A4349059A3E4}"/>
              </a:ext>
            </a:extLst>
          </p:cNvPr>
          <p:cNvGrpSpPr/>
          <p:nvPr/>
        </p:nvGrpSpPr>
        <p:grpSpPr>
          <a:xfrm>
            <a:off x="5243066" y="1287093"/>
            <a:ext cx="296728" cy="808124"/>
            <a:chOff x="5633084" y="1168717"/>
            <a:chExt cx="396255" cy="1079182"/>
          </a:xfrm>
          <a:solidFill>
            <a:srgbClr val="FFFFFF"/>
          </a:solidFill>
        </p:grpSpPr>
        <p:sp>
          <p:nvSpPr>
            <p:cNvPr id="92" name="Kombinationstegning 91">
              <a:extLst>
                <a:ext uri="{FF2B5EF4-FFF2-40B4-BE49-F238E27FC236}">
                  <a16:creationId xmlns:a16="http://schemas.microsoft.com/office/drawing/2014/main" id="{39979051-469F-C244-86B5-D30D294AA0E6}"/>
                </a:ext>
              </a:extLst>
            </p:cNvPr>
            <p:cNvSpPr/>
            <p:nvPr/>
          </p:nvSpPr>
          <p:spPr>
            <a:xfrm>
              <a:off x="5749290" y="1168717"/>
              <a:ext cx="163829" cy="163830"/>
            </a:xfrm>
            <a:custGeom>
              <a:avLst/>
              <a:gdLst>
                <a:gd name="connsiteX0" fmla="*/ 81915 w 163829"/>
                <a:gd name="connsiteY0" fmla="*/ 163830 h 163830"/>
                <a:gd name="connsiteX1" fmla="*/ 163830 w 163829"/>
                <a:gd name="connsiteY1" fmla="*/ 81915 h 163830"/>
                <a:gd name="connsiteX2" fmla="*/ 81915 w 163829"/>
                <a:gd name="connsiteY2" fmla="*/ 0 h 163830"/>
                <a:gd name="connsiteX3" fmla="*/ 0 w 163829"/>
                <a:gd name="connsiteY3" fmla="*/ 81915 h 163830"/>
                <a:gd name="connsiteX4" fmla="*/ 81915 w 163829"/>
                <a:gd name="connsiteY4" fmla="*/ 16383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9" h="163830">
                  <a:moveTo>
                    <a:pt x="81915" y="163830"/>
                  </a:moveTo>
                  <a:cubicBezTo>
                    <a:pt x="127635" y="163830"/>
                    <a:pt x="163830" y="126682"/>
                    <a:pt x="163830" y="81915"/>
                  </a:cubicBezTo>
                  <a:cubicBezTo>
                    <a:pt x="163830" y="36195"/>
                    <a:pt x="126682" y="0"/>
                    <a:pt x="81915" y="0"/>
                  </a:cubicBezTo>
                  <a:cubicBezTo>
                    <a:pt x="36195" y="0"/>
                    <a:pt x="0" y="37147"/>
                    <a:pt x="0" y="81915"/>
                  </a:cubicBezTo>
                  <a:cubicBezTo>
                    <a:pt x="0" y="126682"/>
                    <a:pt x="36195" y="163830"/>
                    <a:pt x="81915" y="163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3" name="Kombinationstegning 92">
              <a:extLst>
                <a:ext uri="{FF2B5EF4-FFF2-40B4-BE49-F238E27FC236}">
                  <a16:creationId xmlns:a16="http://schemas.microsoft.com/office/drawing/2014/main" id="{1D5878EE-FC59-4140-B59E-89BAE1170E07}"/>
                </a:ext>
              </a:extLst>
            </p:cNvPr>
            <p:cNvSpPr/>
            <p:nvPr/>
          </p:nvSpPr>
          <p:spPr>
            <a:xfrm>
              <a:off x="5633084" y="1366837"/>
              <a:ext cx="396255" cy="881062"/>
            </a:xfrm>
            <a:custGeom>
              <a:avLst/>
              <a:gdLst>
                <a:gd name="connsiteX0" fmla="*/ 309563 w 396255"/>
                <a:gd name="connsiteY0" fmla="*/ 0 h 881062"/>
                <a:gd name="connsiteX1" fmla="*/ 272415 w 396255"/>
                <a:gd name="connsiteY1" fmla="*/ 0 h 881062"/>
                <a:gd name="connsiteX2" fmla="*/ 123825 w 396255"/>
                <a:gd name="connsiteY2" fmla="*/ 0 h 881062"/>
                <a:gd name="connsiteX3" fmla="*/ 87630 w 396255"/>
                <a:gd name="connsiteY3" fmla="*/ 0 h 881062"/>
                <a:gd name="connsiteX4" fmla="*/ 0 w 396255"/>
                <a:gd name="connsiteY4" fmla="*/ 73343 h 881062"/>
                <a:gd name="connsiteX5" fmla="*/ 0 w 396255"/>
                <a:gd name="connsiteY5" fmla="*/ 381953 h 881062"/>
                <a:gd name="connsiteX6" fmla="*/ 36195 w 396255"/>
                <a:gd name="connsiteY6" fmla="*/ 418148 h 881062"/>
                <a:gd name="connsiteX7" fmla="*/ 72390 w 396255"/>
                <a:gd name="connsiteY7" fmla="*/ 381953 h 881062"/>
                <a:gd name="connsiteX8" fmla="*/ 72390 w 396255"/>
                <a:gd name="connsiteY8" fmla="*/ 381953 h 881062"/>
                <a:gd name="connsiteX9" fmla="*/ 72390 w 396255"/>
                <a:gd name="connsiteY9" fmla="*/ 381953 h 881062"/>
                <a:gd name="connsiteX10" fmla="*/ 72390 w 396255"/>
                <a:gd name="connsiteY10" fmla="*/ 124777 h 881062"/>
                <a:gd name="connsiteX11" fmla="*/ 72390 w 396255"/>
                <a:gd name="connsiteY11" fmla="*/ 124777 h 881062"/>
                <a:gd name="connsiteX12" fmla="*/ 80010 w 396255"/>
                <a:gd name="connsiteY12" fmla="*/ 117158 h 881062"/>
                <a:gd name="connsiteX13" fmla="*/ 87630 w 396255"/>
                <a:gd name="connsiteY13" fmla="*/ 124777 h 881062"/>
                <a:gd name="connsiteX14" fmla="*/ 87630 w 396255"/>
                <a:gd name="connsiteY14" fmla="*/ 124777 h 881062"/>
                <a:gd name="connsiteX15" fmla="*/ 87630 w 396255"/>
                <a:gd name="connsiteY15" fmla="*/ 124777 h 881062"/>
                <a:gd name="connsiteX16" fmla="*/ 87630 w 396255"/>
                <a:gd name="connsiteY16" fmla="*/ 829628 h 881062"/>
                <a:gd name="connsiteX17" fmla="*/ 87630 w 396255"/>
                <a:gd name="connsiteY17" fmla="*/ 829628 h 881062"/>
                <a:gd name="connsiteX18" fmla="*/ 139065 w 396255"/>
                <a:gd name="connsiteY18" fmla="*/ 881063 h 881062"/>
                <a:gd name="connsiteX19" fmla="*/ 190500 w 396255"/>
                <a:gd name="connsiteY19" fmla="*/ 829628 h 881062"/>
                <a:gd name="connsiteX20" fmla="*/ 190500 w 396255"/>
                <a:gd name="connsiteY20" fmla="*/ 422910 h 881062"/>
                <a:gd name="connsiteX21" fmla="*/ 190500 w 396255"/>
                <a:gd name="connsiteY21" fmla="*/ 422910 h 881062"/>
                <a:gd name="connsiteX22" fmla="*/ 190500 w 396255"/>
                <a:gd name="connsiteY22" fmla="*/ 422910 h 881062"/>
                <a:gd name="connsiteX23" fmla="*/ 198120 w 396255"/>
                <a:gd name="connsiteY23" fmla="*/ 415290 h 881062"/>
                <a:gd name="connsiteX24" fmla="*/ 205740 w 396255"/>
                <a:gd name="connsiteY24" fmla="*/ 422910 h 881062"/>
                <a:gd name="connsiteX25" fmla="*/ 205740 w 396255"/>
                <a:gd name="connsiteY25" fmla="*/ 422910 h 881062"/>
                <a:gd name="connsiteX26" fmla="*/ 205740 w 396255"/>
                <a:gd name="connsiteY26" fmla="*/ 422910 h 881062"/>
                <a:gd name="connsiteX27" fmla="*/ 205740 w 396255"/>
                <a:gd name="connsiteY27" fmla="*/ 829628 h 881062"/>
                <a:gd name="connsiteX28" fmla="*/ 205740 w 396255"/>
                <a:gd name="connsiteY28" fmla="*/ 829628 h 881062"/>
                <a:gd name="connsiteX29" fmla="*/ 257175 w 396255"/>
                <a:gd name="connsiteY29" fmla="*/ 881063 h 881062"/>
                <a:gd name="connsiteX30" fmla="*/ 308610 w 396255"/>
                <a:gd name="connsiteY30" fmla="*/ 829628 h 881062"/>
                <a:gd name="connsiteX31" fmla="*/ 308610 w 396255"/>
                <a:gd name="connsiteY31" fmla="*/ 829628 h 881062"/>
                <a:gd name="connsiteX32" fmla="*/ 308610 w 396255"/>
                <a:gd name="connsiteY32" fmla="*/ 124777 h 881062"/>
                <a:gd name="connsiteX33" fmla="*/ 308610 w 396255"/>
                <a:gd name="connsiteY33" fmla="*/ 124777 h 881062"/>
                <a:gd name="connsiteX34" fmla="*/ 316230 w 396255"/>
                <a:gd name="connsiteY34" fmla="*/ 117158 h 881062"/>
                <a:gd name="connsiteX35" fmla="*/ 323850 w 396255"/>
                <a:gd name="connsiteY35" fmla="*/ 124777 h 881062"/>
                <a:gd name="connsiteX36" fmla="*/ 323850 w 396255"/>
                <a:gd name="connsiteY36" fmla="*/ 124777 h 881062"/>
                <a:gd name="connsiteX37" fmla="*/ 323850 w 396255"/>
                <a:gd name="connsiteY37" fmla="*/ 381000 h 881062"/>
                <a:gd name="connsiteX38" fmla="*/ 323850 w 396255"/>
                <a:gd name="connsiteY38" fmla="*/ 381000 h 881062"/>
                <a:gd name="connsiteX39" fmla="*/ 360045 w 396255"/>
                <a:gd name="connsiteY39" fmla="*/ 417195 h 881062"/>
                <a:gd name="connsiteX40" fmla="*/ 396240 w 396255"/>
                <a:gd name="connsiteY40" fmla="*/ 381000 h 881062"/>
                <a:gd name="connsiteX41" fmla="*/ 396240 w 396255"/>
                <a:gd name="connsiteY41" fmla="*/ 381000 h 881062"/>
                <a:gd name="connsiteX42" fmla="*/ 396240 w 396255"/>
                <a:gd name="connsiteY42" fmla="*/ 78105 h 881062"/>
                <a:gd name="connsiteX43" fmla="*/ 309563 w 396255"/>
                <a:gd name="connsiteY43" fmla="*/ 0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6255" h="881062">
                  <a:moveTo>
                    <a:pt x="309563" y="0"/>
                  </a:moveTo>
                  <a:lnTo>
                    <a:pt x="272415" y="0"/>
                  </a:lnTo>
                  <a:lnTo>
                    <a:pt x="123825" y="0"/>
                  </a:lnTo>
                  <a:lnTo>
                    <a:pt x="87630" y="0"/>
                  </a:lnTo>
                  <a:cubicBezTo>
                    <a:pt x="43815" y="0"/>
                    <a:pt x="0" y="31432"/>
                    <a:pt x="0" y="73343"/>
                  </a:cubicBezTo>
                  <a:lnTo>
                    <a:pt x="0" y="381953"/>
                  </a:lnTo>
                  <a:cubicBezTo>
                    <a:pt x="0" y="401955"/>
                    <a:pt x="16193" y="418148"/>
                    <a:pt x="36195" y="418148"/>
                  </a:cubicBezTo>
                  <a:cubicBezTo>
                    <a:pt x="56197" y="418148"/>
                    <a:pt x="72390" y="401955"/>
                    <a:pt x="72390" y="381953"/>
                  </a:cubicBezTo>
                  <a:cubicBezTo>
                    <a:pt x="72390" y="381953"/>
                    <a:pt x="72390" y="381953"/>
                    <a:pt x="72390" y="381953"/>
                  </a:cubicBezTo>
                  <a:lnTo>
                    <a:pt x="72390" y="381953"/>
                  </a:lnTo>
                  <a:lnTo>
                    <a:pt x="72390" y="124777"/>
                  </a:lnTo>
                  <a:lnTo>
                    <a:pt x="72390" y="124777"/>
                  </a:lnTo>
                  <a:cubicBezTo>
                    <a:pt x="72390" y="120967"/>
                    <a:pt x="76200" y="117158"/>
                    <a:pt x="80010" y="117158"/>
                  </a:cubicBezTo>
                  <a:cubicBezTo>
                    <a:pt x="83820" y="117158"/>
                    <a:pt x="87630" y="120967"/>
                    <a:pt x="87630" y="124777"/>
                  </a:cubicBezTo>
                  <a:cubicBezTo>
                    <a:pt x="87630" y="124777"/>
                    <a:pt x="87630" y="124777"/>
                    <a:pt x="87630" y="124777"/>
                  </a:cubicBezTo>
                  <a:lnTo>
                    <a:pt x="87630" y="124777"/>
                  </a:lnTo>
                  <a:lnTo>
                    <a:pt x="87630" y="829628"/>
                  </a:lnTo>
                  <a:cubicBezTo>
                    <a:pt x="87630" y="829628"/>
                    <a:pt x="87630" y="829628"/>
                    <a:pt x="87630" y="829628"/>
                  </a:cubicBezTo>
                  <a:cubicBezTo>
                    <a:pt x="87630" y="858203"/>
                    <a:pt x="110490" y="881063"/>
                    <a:pt x="139065" y="881063"/>
                  </a:cubicBezTo>
                  <a:cubicBezTo>
                    <a:pt x="167640" y="881063"/>
                    <a:pt x="190500" y="858203"/>
                    <a:pt x="190500" y="829628"/>
                  </a:cubicBezTo>
                  <a:lnTo>
                    <a:pt x="190500" y="422910"/>
                  </a:lnTo>
                  <a:lnTo>
                    <a:pt x="190500" y="422910"/>
                  </a:lnTo>
                  <a:cubicBezTo>
                    <a:pt x="190500" y="422910"/>
                    <a:pt x="190500" y="422910"/>
                    <a:pt x="190500" y="422910"/>
                  </a:cubicBezTo>
                  <a:cubicBezTo>
                    <a:pt x="190500" y="419100"/>
                    <a:pt x="194310" y="415290"/>
                    <a:pt x="198120" y="415290"/>
                  </a:cubicBezTo>
                  <a:cubicBezTo>
                    <a:pt x="202883" y="415290"/>
                    <a:pt x="205740" y="419100"/>
                    <a:pt x="205740" y="422910"/>
                  </a:cubicBezTo>
                  <a:cubicBezTo>
                    <a:pt x="205740" y="422910"/>
                    <a:pt x="205740" y="422910"/>
                    <a:pt x="205740" y="422910"/>
                  </a:cubicBezTo>
                  <a:lnTo>
                    <a:pt x="205740" y="422910"/>
                  </a:lnTo>
                  <a:lnTo>
                    <a:pt x="205740" y="829628"/>
                  </a:lnTo>
                  <a:cubicBezTo>
                    <a:pt x="205740" y="829628"/>
                    <a:pt x="205740" y="829628"/>
                    <a:pt x="205740" y="829628"/>
                  </a:cubicBezTo>
                  <a:cubicBezTo>
                    <a:pt x="205740" y="858203"/>
                    <a:pt x="228600" y="881063"/>
                    <a:pt x="257175" y="881063"/>
                  </a:cubicBezTo>
                  <a:cubicBezTo>
                    <a:pt x="285750" y="881063"/>
                    <a:pt x="308610" y="858203"/>
                    <a:pt x="308610" y="829628"/>
                  </a:cubicBezTo>
                  <a:lnTo>
                    <a:pt x="308610" y="829628"/>
                  </a:lnTo>
                  <a:lnTo>
                    <a:pt x="308610" y="124777"/>
                  </a:lnTo>
                  <a:lnTo>
                    <a:pt x="308610" y="124777"/>
                  </a:lnTo>
                  <a:cubicBezTo>
                    <a:pt x="308610" y="120967"/>
                    <a:pt x="312420" y="117158"/>
                    <a:pt x="316230" y="117158"/>
                  </a:cubicBezTo>
                  <a:cubicBezTo>
                    <a:pt x="320993" y="117158"/>
                    <a:pt x="323850" y="120967"/>
                    <a:pt x="323850" y="124777"/>
                  </a:cubicBezTo>
                  <a:cubicBezTo>
                    <a:pt x="323850" y="124777"/>
                    <a:pt x="323850" y="124777"/>
                    <a:pt x="323850" y="124777"/>
                  </a:cubicBezTo>
                  <a:lnTo>
                    <a:pt x="323850" y="381000"/>
                  </a:lnTo>
                  <a:cubicBezTo>
                    <a:pt x="323850" y="381000"/>
                    <a:pt x="323850" y="381000"/>
                    <a:pt x="323850" y="381000"/>
                  </a:cubicBezTo>
                  <a:cubicBezTo>
                    <a:pt x="323850" y="401003"/>
                    <a:pt x="340043" y="417195"/>
                    <a:pt x="360045" y="417195"/>
                  </a:cubicBezTo>
                  <a:cubicBezTo>
                    <a:pt x="380047" y="417195"/>
                    <a:pt x="396240" y="401003"/>
                    <a:pt x="396240" y="381000"/>
                  </a:cubicBezTo>
                  <a:lnTo>
                    <a:pt x="396240" y="381000"/>
                  </a:lnTo>
                  <a:lnTo>
                    <a:pt x="396240" y="78105"/>
                  </a:lnTo>
                  <a:cubicBezTo>
                    <a:pt x="397193" y="34290"/>
                    <a:pt x="355283" y="0"/>
                    <a:pt x="309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97" name="Grafik 83">
            <a:extLst>
              <a:ext uri="{FF2B5EF4-FFF2-40B4-BE49-F238E27FC236}">
                <a16:creationId xmlns:a16="http://schemas.microsoft.com/office/drawing/2014/main" id="{EF523E5C-830B-0942-860F-2E5FDD3FBDDF}"/>
              </a:ext>
            </a:extLst>
          </p:cNvPr>
          <p:cNvGrpSpPr/>
          <p:nvPr/>
        </p:nvGrpSpPr>
        <p:grpSpPr>
          <a:xfrm>
            <a:off x="5243066" y="179378"/>
            <a:ext cx="296728" cy="808124"/>
            <a:chOff x="6675119" y="1168717"/>
            <a:chExt cx="396255" cy="1079182"/>
          </a:xfrm>
          <a:solidFill>
            <a:srgbClr val="FFFFFF"/>
          </a:solidFill>
        </p:grpSpPr>
        <p:sp>
          <p:nvSpPr>
            <p:cNvPr id="98" name="Kombinationstegning 97">
              <a:extLst>
                <a:ext uri="{FF2B5EF4-FFF2-40B4-BE49-F238E27FC236}">
                  <a16:creationId xmlns:a16="http://schemas.microsoft.com/office/drawing/2014/main" id="{3691D4B8-C7D7-EE44-AB1B-B99CE3A4D60F}"/>
                </a:ext>
              </a:extLst>
            </p:cNvPr>
            <p:cNvSpPr/>
            <p:nvPr/>
          </p:nvSpPr>
          <p:spPr>
            <a:xfrm>
              <a:off x="6791325" y="1168717"/>
              <a:ext cx="163830" cy="163830"/>
            </a:xfrm>
            <a:custGeom>
              <a:avLst/>
              <a:gdLst>
                <a:gd name="connsiteX0" fmla="*/ 81915 w 163830"/>
                <a:gd name="connsiteY0" fmla="*/ 163830 h 163830"/>
                <a:gd name="connsiteX1" fmla="*/ 163830 w 163830"/>
                <a:gd name="connsiteY1" fmla="*/ 81915 h 163830"/>
                <a:gd name="connsiteX2" fmla="*/ 81915 w 163830"/>
                <a:gd name="connsiteY2" fmla="*/ 0 h 163830"/>
                <a:gd name="connsiteX3" fmla="*/ 0 w 163830"/>
                <a:gd name="connsiteY3" fmla="*/ 81915 h 163830"/>
                <a:gd name="connsiteX4" fmla="*/ 81915 w 163830"/>
                <a:gd name="connsiteY4" fmla="*/ 16383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163830"/>
                  </a:moveTo>
                  <a:cubicBezTo>
                    <a:pt x="127635" y="163830"/>
                    <a:pt x="163830" y="126682"/>
                    <a:pt x="163830" y="81915"/>
                  </a:cubicBezTo>
                  <a:cubicBezTo>
                    <a:pt x="163830" y="36195"/>
                    <a:pt x="126682" y="0"/>
                    <a:pt x="81915" y="0"/>
                  </a:cubicBezTo>
                  <a:cubicBezTo>
                    <a:pt x="36195" y="0"/>
                    <a:pt x="0" y="37147"/>
                    <a:pt x="0" y="81915"/>
                  </a:cubicBezTo>
                  <a:cubicBezTo>
                    <a:pt x="0" y="126682"/>
                    <a:pt x="36195" y="163830"/>
                    <a:pt x="81915" y="163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9" name="Kombinationstegning 98">
              <a:extLst>
                <a:ext uri="{FF2B5EF4-FFF2-40B4-BE49-F238E27FC236}">
                  <a16:creationId xmlns:a16="http://schemas.microsoft.com/office/drawing/2014/main" id="{6A252D7D-97B9-EE4B-B81A-E36FF4E3CE4C}"/>
                </a:ext>
              </a:extLst>
            </p:cNvPr>
            <p:cNvSpPr/>
            <p:nvPr/>
          </p:nvSpPr>
          <p:spPr>
            <a:xfrm>
              <a:off x="6675119" y="1366837"/>
              <a:ext cx="396255" cy="881062"/>
            </a:xfrm>
            <a:custGeom>
              <a:avLst/>
              <a:gdLst>
                <a:gd name="connsiteX0" fmla="*/ 309563 w 396255"/>
                <a:gd name="connsiteY0" fmla="*/ 0 h 881062"/>
                <a:gd name="connsiteX1" fmla="*/ 273368 w 396255"/>
                <a:gd name="connsiteY1" fmla="*/ 0 h 881062"/>
                <a:gd name="connsiteX2" fmla="*/ 124778 w 396255"/>
                <a:gd name="connsiteY2" fmla="*/ 0 h 881062"/>
                <a:gd name="connsiteX3" fmla="*/ 87630 w 396255"/>
                <a:gd name="connsiteY3" fmla="*/ 0 h 881062"/>
                <a:gd name="connsiteX4" fmla="*/ 0 w 396255"/>
                <a:gd name="connsiteY4" fmla="*/ 73343 h 881062"/>
                <a:gd name="connsiteX5" fmla="*/ 0 w 396255"/>
                <a:gd name="connsiteY5" fmla="*/ 381953 h 881062"/>
                <a:gd name="connsiteX6" fmla="*/ 36195 w 396255"/>
                <a:gd name="connsiteY6" fmla="*/ 418148 h 881062"/>
                <a:gd name="connsiteX7" fmla="*/ 72390 w 396255"/>
                <a:gd name="connsiteY7" fmla="*/ 381953 h 881062"/>
                <a:gd name="connsiteX8" fmla="*/ 72390 w 396255"/>
                <a:gd name="connsiteY8" fmla="*/ 381953 h 881062"/>
                <a:gd name="connsiteX9" fmla="*/ 72390 w 396255"/>
                <a:gd name="connsiteY9" fmla="*/ 381953 h 881062"/>
                <a:gd name="connsiteX10" fmla="*/ 72390 w 396255"/>
                <a:gd name="connsiteY10" fmla="*/ 124777 h 881062"/>
                <a:gd name="connsiteX11" fmla="*/ 72390 w 396255"/>
                <a:gd name="connsiteY11" fmla="*/ 124777 h 881062"/>
                <a:gd name="connsiteX12" fmla="*/ 80010 w 396255"/>
                <a:gd name="connsiteY12" fmla="*/ 117158 h 881062"/>
                <a:gd name="connsiteX13" fmla="*/ 87630 w 396255"/>
                <a:gd name="connsiteY13" fmla="*/ 124777 h 881062"/>
                <a:gd name="connsiteX14" fmla="*/ 87630 w 396255"/>
                <a:gd name="connsiteY14" fmla="*/ 124777 h 881062"/>
                <a:gd name="connsiteX15" fmla="*/ 87630 w 396255"/>
                <a:gd name="connsiteY15" fmla="*/ 124777 h 881062"/>
                <a:gd name="connsiteX16" fmla="*/ 87630 w 396255"/>
                <a:gd name="connsiteY16" fmla="*/ 829628 h 881062"/>
                <a:gd name="connsiteX17" fmla="*/ 87630 w 396255"/>
                <a:gd name="connsiteY17" fmla="*/ 829628 h 881062"/>
                <a:gd name="connsiteX18" fmla="*/ 139065 w 396255"/>
                <a:gd name="connsiteY18" fmla="*/ 881063 h 881062"/>
                <a:gd name="connsiteX19" fmla="*/ 190500 w 396255"/>
                <a:gd name="connsiteY19" fmla="*/ 829628 h 881062"/>
                <a:gd name="connsiteX20" fmla="*/ 190500 w 396255"/>
                <a:gd name="connsiteY20" fmla="*/ 422910 h 881062"/>
                <a:gd name="connsiteX21" fmla="*/ 190500 w 396255"/>
                <a:gd name="connsiteY21" fmla="*/ 422910 h 881062"/>
                <a:gd name="connsiteX22" fmla="*/ 190500 w 396255"/>
                <a:gd name="connsiteY22" fmla="*/ 422910 h 881062"/>
                <a:gd name="connsiteX23" fmla="*/ 198120 w 396255"/>
                <a:gd name="connsiteY23" fmla="*/ 415290 h 881062"/>
                <a:gd name="connsiteX24" fmla="*/ 205740 w 396255"/>
                <a:gd name="connsiteY24" fmla="*/ 422910 h 881062"/>
                <a:gd name="connsiteX25" fmla="*/ 205740 w 396255"/>
                <a:gd name="connsiteY25" fmla="*/ 422910 h 881062"/>
                <a:gd name="connsiteX26" fmla="*/ 205740 w 396255"/>
                <a:gd name="connsiteY26" fmla="*/ 422910 h 881062"/>
                <a:gd name="connsiteX27" fmla="*/ 205740 w 396255"/>
                <a:gd name="connsiteY27" fmla="*/ 829628 h 881062"/>
                <a:gd name="connsiteX28" fmla="*/ 205740 w 396255"/>
                <a:gd name="connsiteY28" fmla="*/ 829628 h 881062"/>
                <a:gd name="connsiteX29" fmla="*/ 257175 w 396255"/>
                <a:gd name="connsiteY29" fmla="*/ 881063 h 881062"/>
                <a:gd name="connsiteX30" fmla="*/ 308610 w 396255"/>
                <a:gd name="connsiteY30" fmla="*/ 829628 h 881062"/>
                <a:gd name="connsiteX31" fmla="*/ 308610 w 396255"/>
                <a:gd name="connsiteY31" fmla="*/ 829628 h 881062"/>
                <a:gd name="connsiteX32" fmla="*/ 308610 w 396255"/>
                <a:gd name="connsiteY32" fmla="*/ 124777 h 881062"/>
                <a:gd name="connsiteX33" fmla="*/ 308610 w 396255"/>
                <a:gd name="connsiteY33" fmla="*/ 124777 h 881062"/>
                <a:gd name="connsiteX34" fmla="*/ 316230 w 396255"/>
                <a:gd name="connsiteY34" fmla="*/ 117158 h 881062"/>
                <a:gd name="connsiteX35" fmla="*/ 323850 w 396255"/>
                <a:gd name="connsiteY35" fmla="*/ 124777 h 881062"/>
                <a:gd name="connsiteX36" fmla="*/ 323850 w 396255"/>
                <a:gd name="connsiteY36" fmla="*/ 124777 h 881062"/>
                <a:gd name="connsiteX37" fmla="*/ 323850 w 396255"/>
                <a:gd name="connsiteY37" fmla="*/ 381000 h 881062"/>
                <a:gd name="connsiteX38" fmla="*/ 323850 w 396255"/>
                <a:gd name="connsiteY38" fmla="*/ 381000 h 881062"/>
                <a:gd name="connsiteX39" fmla="*/ 360045 w 396255"/>
                <a:gd name="connsiteY39" fmla="*/ 417195 h 881062"/>
                <a:gd name="connsiteX40" fmla="*/ 396240 w 396255"/>
                <a:gd name="connsiteY40" fmla="*/ 381000 h 881062"/>
                <a:gd name="connsiteX41" fmla="*/ 396240 w 396255"/>
                <a:gd name="connsiteY41" fmla="*/ 381000 h 881062"/>
                <a:gd name="connsiteX42" fmla="*/ 396240 w 396255"/>
                <a:gd name="connsiteY42" fmla="*/ 78105 h 881062"/>
                <a:gd name="connsiteX43" fmla="*/ 309563 w 396255"/>
                <a:gd name="connsiteY43" fmla="*/ 0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6255" h="881062">
                  <a:moveTo>
                    <a:pt x="309563" y="0"/>
                  </a:moveTo>
                  <a:lnTo>
                    <a:pt x="273368" y="0"/>
                  </a:lnTo>
                  <a:lnTo>
                    <a:pt x="124778" y="0"/>
                  </a:lnTo>
                  <a:lnTo>
                    <a:pt x="87630" y="0"/>
                  </a:lnTo>
                  <a:cubicBezTo>
                    <a:pt x="43815" y="0"/>
                    <a:pt x="0" y="31432"/>
                    <a:pt x="0" y="73343"/>
                  </a:cubicBezTo>
                  <a:lnTo>
                    <a:pt x="0" y="381953"/>
                  </a:lnTo>
                  <a:cubicBezTo>
                    <a:pt x="0" y="401955"/>
                    <a:pt x="16193" y="418148"/>
                    <a:pt x="36195" y="418148"/>
                  </a:cubicBezTo>
                  <a:cubicBezTo>
                    <a:pt x="56198" y="418148"/>
                    <a:pt x="72390" y="401955"/>
                    <a:pt x="72390" y="381953"/>
                  </a:cubicBezTo>
                  <a:cubicBezTo>
                    <a:pt x="72390" y="381953"/>
                    <a:pt x="72390" y="381953"/>
                    <a:pt x="72390" y="381953"/>
                  </a:cubicBezTo>
                  <a:lnTo>
                    <a:pt x="72390" y="381953"/>
                  </a:lnTo>
                  <a:lnTo>
                    <a:pt x="72390" y="124777"/>
                  </a:lnTo>
                  <a:lnTo>
                    <a:pt x="72390" y="124777"/>
                  </a:lnTo>
                  <a:cubicBezTo>
                    <a:pt x="72390" y="120967"/>
                    <a:pt x="76200" y="117158"/>
                    <a:pt x="80010" y="117158"/>
                  </a:cubicBezTo>
                  <a:cubicBezTo>
                    <a:pt x="83820" y="117158"/>
                    <a:pt x="87630" y="120967"/>
                    <a:pt x="87630" y="124777"/>
                  </a:cubicBezTo>
                  <a:cubicBezTo>
                    <a:pt x="87630" y="124777"/>
                    <a:pt x="87630" y="124777"/>
                    <a:pt x="87630" y="124777"/>
                  </a:cubicBezTo>
                  <a:lnTo>
                    <a:pt x="87630" y="124777"/>
                  </a:lnTo>
                  <a:lnTo>
                    <a:pt x="87630" y="829628"/>
                  </a:lnTo>
                  <a:cubicBezTo>
                    <a:pt x="87630" y="829628"/>
                    <a:pt x="87630" y="829628"/>
                    <a:pt x="87630" y="829628"/>
                  </a:cubicBezTo>
                  <a:cubicBezTo>
                    <a:pt x="87630" y="858203"/>
                    <a:pt x="110490" y="881063"/>
                    <a:pt x="139065" y="881063"/>
                  </a:cubicBezTo>
                  <a:cubicBezTo>
                    <a:pt x="167640" y="881063"/>
                    <a:pt x="190500" y="858203"/>
                    <a:pt x="190500" y="829628"/>
                  </a:cubicBezTo>
                  <a:lnTo>
                    <a:pt x="190500" y="422910"/>
                  </a:lnTo>
                  <a:lnTo>
                    <a:pt x="190500" y="422910"/>
                  </a:lnTo>
                  <a:cubicBezTo>
                    <a:pt x="190500" y="422910"/>
                    <a:pt x="190500" y="422910"/>
                    <a:pt x="190500" y="422910"/>
                  </a:cubicBezTo>
                  <a:cubicBezTo>
                    <a:pt x="190500" y="419100"/>
                    <a:pt x="194310" y="415290"/>
                    <a:pt x="198120" y="415290"/>
                  </a:cubicBezTo>
                  <a:cubicBezTo>
                    <a:pt x="201930" y="415290"/>
                    <a:pt x="205740" y="419100"/>
                    <a:pt x="205740" y="422910"/>
                  </a:cubicBezTo>
                  <a:cubicBezTo>
                    <a:pt x="205740" y="422910"/>
                    <a:pt x="205740" y="422910"/>
                    <a:pt x="205740" y="422910"/>
                  </a:cubicBezTo>
                  <a:lnTo>
                    <a:pt x="205740" y="422910"/>
                  </a:lnTo>
                  <a:lnTo>
                    <a:pt x="205740" y="829628"/>
                  </a:lnTo>
                  <a:cubicBezTo>
                    <a:pt x="205740" y="829628"/>
                    <a:pt x="205740" y="829628"/>
                    <a:pt x="205740" y="829628"/>
                  </a:cubicBezTo>
                  <a:cubicBezTo>
                    <a:pt x="205740" y="858203"/>
                    <a:pt x="228600" y="881063"/>
                    <a:pt x="257175" y="881063"/>
                  </a:cubicBezTo>
                  <a:cubicBezTo>
                    <a:pt x="285750" y="881063"/>
                    <a:pt x="308610" y="858203"/>
                    <a:pt x="308610" y="829628"/>
                  </a:cubicBezTo>
                  <a:lnTo>
                    <a:pt x="308610" y="829628"/>
                  </a:lnTo>
                  <a:lnTo>
                    <a:pt x="308610" y="124777"/>
                  </a:lnTo>
                  <a:lnTo>
                    <a:pt x="308610" y="124777"/>
                  </a:lnTo>
                  <a:cubicBezTo>
                    <a:pt x="308610" y="120967"/>
                    <a:pt x="312420" y="117158"/>
                    <a:pt x="316230" y="117158"/>
                  </a:cubicBezTo>
                  <a:cubicBezTo>
                    <a:pt x="320993" y="117158"/>
                    <a:pt x="323850" y="120967"/>
                    <a:pt x="323850" y="124777"/>
                  </a:cubicBezTo>
                  <a:cubicBezTo>
                    <a:pt x="323850" y="124777"/>
                    <a:pt x="323850" y="124777"/>
                    <a:pt x="323850" y="124777"/>
                  </a:cubicBezTo>
                  <a:lnTo>
                    <a:pt x="323850" y="381000"/>
                  </a:lnTo>
                  <a:cubicBezTo>
                    <a:pt x="323850" y="381000"/>
                    <a:pt x="323850" y="381000"/>
                    <a:pt x="323850" y="381000"/>
                  </a:cubicBezTo>
                  <a:cubicBezTo>
                    <a:pt x="323850" y="401003"/>
                    <a:pt x="340043" y="417195"/>
                    <a:pt x="360045" y="417195"/>
                  </a:cubicBezTo>
                  <a:cubicBezTo>
                    <a:pt x="380048" y="417195"/>
                    <a:pt x="396240" y="401003"/>
                    <a:pt x="396240" y="381000"/>
                  </a:cubicBezTo>
                  <a:lnTo>
                    <a:pt x="396240" y="381000"/>
                  </a:lnTo>
                  <a:lnTo>
                    <a:pt x="396240" y="78105"/>
                  </a:lnTo>
                  <a:cubicBezTo>
                    <a:pt x="397193" y="34290"/>
                    <a:pt x="354330" y="0"/>
                    <a:pt x="309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03" name="Grafik 83">
            <a:extLst>
              <a:ext uri="{FF2B5EF4-FFF2-40B4-BE49-F238E27FC236}">
                <a16:creationId xmlns:a16="http://schemas.microsoft.com/office/drawing/2014/main" id="{6D5E1DFE-3738-A141-8E67-A5725E8B6C04}"/>
              </a:ext>
            </a:extLst>
          </p:cNvPr>
          <p:cNvGrpSpPr/>
          <p:nvPr/>
        </p:nvGrpSpPr>
        <p:grpSpPr>
          <a:xfrm>
            <a:off x="308484" y="498760"/>
            <a:ext cx="2415083" cy="3287639"/>
            <a:chOff x="1927860" y="1264919"/>
            <a:chExt cx="2149909" cy="2926660"/>
          </a:xfrm>
          <a:noFill/>
        </p:grpSpPr>
        <p:sp>
          <p:nvSpPr>
            <p:cNvPr id="104" name="Kombinationstegning 103">
              <a:extLst>
                <a:ext uri="{FF2B5EF4-FFF2-40B4-BE49-F238E27FC236}">
                  <a16:creationId xmlns:a16="http://schemas.microsoft.com/office/drawing/2014/main" id="{030BBE36-5BB6-104A-A3A2-9C18D3C92855}"/>
                </a:ext>
              </a:extLst>
            </p:cNvPr>
            <p:cNvSpPr/>
            <p:nvPr/>
          </p:nvSpPr>
          <p:spPr>
            <a:xfrm>
              <a:off x="1927860" y="1264919"/>
              <a:ext cx="1779270" cy="1779270"/>
            </a:xfrm>
            <a:custGeom>
              <a:avLst/>
              <a:gdLst>
                <a:gd name="connsiteX0" fmla="*/ 1779270 w 1779270"/>
                <a:gd name="connsiteY0" fmla="*/ 889635 h 1779270"/>
                <a:gd name="connsiteX1" fmla="*/ 889635 w 1779270"/>
                <a:gd name="connsiteY1" fmla="*/ 1779270 h 1779270"/>
                <a:gd name="connsiteX2" fmla="*/ 0 w 1779270"/>
                <a:gd name="connsiteY2" fmla="*/ 889635 h 1779270"/>
                <a:gd name="connsiteX3" fmla="*/ 889635 w 1779270"/>
                <a:gd name="connsiteY3" fmla="*/ 0 h 1779270"/>
                <a:gd name="connsiteX4" fmla="*/ 1779270 w 1779270"/>
                <a:gd name="connsiteY4" fmla="*/ 889635 h 177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270" h="1779270">
                  <a:moveTo>
                    <a:pt x="1779270" y="889635"/>
                  </a:moveTo>
                  <a:cubicBezTo>
                    <a:pt x="1779270" y="1380967"/>
                    <a:pt x="1380967" y="1779270"/>
                    <a:pt x="889635" y="1779270"/>
                  </a:cubicBezTo>
                  <a:cubicBezTo>
                    <a:pt x="398303" y="1779270"/>
                    <a:pt x="0" y="1380967"/>
                    <a:pt x="0" y="889635"/>
                  </a:cubicBezTo>
                  <a:cubicBezTo>
                    <a:pt x="0" y="398303"/>
                    <a:pt x="398303" y="0"/>
                    <a:pt x="889635" y="0"/>
                  </a:cubicBezTo>
                  <a:cubicBezTo>
                    <a:pt x="1380967" y="0"/>
                    <a:pt x="1779270" y="398303"/>
                    <a:pt x="1779270" y="889635"/>
                  </a:cubicBezTo>
                  <a:close/>
                </a:path>
              </a:pathLst>
            </a:custGeom>
            <a:noFill/>
            <a:ln w="228600" cap="flat">
              <a:solidFill>
                <a:srgbClr val="FFF79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5" name="Kombinationstegning 104">
              <a:extLst>
                <a:ext uri="{FF2B5EF4-FFF2-40B4-BE49-F238E27FC236}">
                  <a16:creationId xmlns:a16="http://schemas.microsoft.com/office/drawing/2014/main" id="{52AE0D3E-0004-2E4E-9F48-65AACB125CE6}"/>
                </a:ext>
              </a:extLst>
            </p:cNvPr>
            <p:cNvSpPr/>
            <p:nvPr/>
          </p:nvSpPr>
          <p:spPr>
            <a:xfrm>
              <a:off x="3282315" y="2912746"/>
              <a:ext cx="795454" cy="1278833"/>
            </a:xfrm>
            <a:custGeom>
              <a:avLst/>
              <a:gdLst>
                <a:gd name="connsiteX0" fmla="*/ 0 w 585787"/>
                <a:gd name="connsiteY0" fmla="*/ 0 h 945832"/>
                <a:gd name="connsiteX1" fmla="*/ 585788 w 585787"/>
                <a:gd name="connsiteY1" fmla="*/ 945833 h 945832"/>
                <a:gd name="connsiteX0" fmla="*/ 0 w 795454"/>
                <a:gd name="connsiteY0" fmla="*/ 0 h 1278832"/>
                <a:gd name="connsiteX1" fmla="*/ 795454 w 795454"/>
                <a:gd name="connsiteY1" fmla="*/ 1278832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5454" h="1278832">
                  <a:moveTo>
                    <a:pt x="0" y="0"/>
                  </a:moveTo>
                  <a:lnTo>
                    <a:pt x="795454" y="1278832"/>
                  </a:lnTo>
                </a:path>
              </a:pathLst>
            </a:custGeom>
            <a:ln w="228600" cap="flat">
              <a:solidFill>
                <a:srgbClr val="FFF79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72" name="Gruppe 171">
            <a:extLst>
              <a:ext uri="{FF2B5EF4-FFF2-40B4-BE49-F238E27FC236}">
                <a16:creationId xmlns:a16="http://schemas.microsoft.com/office/drawing/2014/main" id="{3201068D-D6D8-A14D-83AF-76F4BE4FE57D}"/>
              </a:ext>
            </a:extLst>
          </p:cNvPr>
          <p:cNvGrpSpPr/>
          <p:nvPr/>
        </p:nvGrpSpPr>
        <p:grpSpPr>
          <a:xfrm>
            <a:off x="9944986" y="3818402"/>
            <a:ext cx="1304954" cy="1217193"/>
            <a:chOff x="9944986" y="4008979"/>
            <a:chExt cx="1304954" cy="1217193"/>
          </a:xfrm>
        </p:grpSpPr>
        <p:grpSp>
          <p:nvGrpSpPr>
            <p:cNvPr id="111" name="Grafik 83">
              <a:extLst>
                <a:ext uri="{FF2B5EF4-FFF2-40B4-BE49-F238E27FC236}">
                  <a16:creationId xmlns:a16="http://schemas.microsoft.com/office/drawing/2014/main" id="{E89A7A18-6148-CB4E-A3E9-90402F9FB522}"/>
                </a:ext>
              </a:extLst>
            </p:cNvPr>
            <p:cNvGrpSpPr/>
            <p:nvPr/>
          </p:nvGrpSpPr>
          <p:grpSpPr>
            <a:xfrm>
              <a:off x="10051824" y="4789916"/>
              <a:ext cx="1170134" cy="436256"/>
              <a:chOff x="9053512" y="4444365"/>
              <a:chExt cx="876300" cy="326707"/>
            </a:xfrm>
            <a:solidFill>
              <a:srgbClr val="92C5EB"/>
            </a:solidFill>
          </p:grpSpPr>
          <p:sp>
            <p:nvSpPr>
              <p:cNvPr id="112" name="Kombinationstegning 111">
                <a:extLst>
                  <a:ext uri="{FF2B5EF4-FFF2-40B4-BE49-F238E27FC236}">
                    <a16:creationId xmlns:a16="http://schemas.microsoft.com/office/drawing/2014/main" id="{4278F576-7D67-4D49-8210-865E9BCC14A0}"/>
                  </a:ext>
                </a:extLst>
              </p:cNvPr>
              <p:cNvSpPr/>
              <p:nvPr/>
            </p:nvSpPr>
            <p:spPr>
              <a:xfrm>
                <a:off x="9053512" y="4535805"/>
                <a:ext cx="876300" cy="223837"/>
              </a:xfrm>
              <a:custGeom>
                <a:avLst/>
                <a:gdLst>
                  <a:gd name="connsiteX0" fmla="*/ 876300 w 876300"/>
                  <a:gd name="connsiteY0" fmla="*/ 0 h 223837"/>
                  <a:gd name="connsiteX1" fmla="*/ 876300 w 876300"/>
                  <a:gd name="connsiteY1" fmla="*/ 132397 h 223837"/>
                  <a:gd name="connsiteX2" fmla="*/ 438150 w 876300"/>
                  <a:gd name="connsiteY2" fmla="*/ 223838 h 223837"/>
                  <a:gd name="connsiteX3" fmla="*/ 0 w 876300"/>
                  <a:gd name="connsiteY3" fmla="*/ 132397 h 223837"/>
                  <a:gd name="connsiteX4" fmla="*/ 0 w 876300"/>
                  <a:gd name="connsiteY4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223837">
                    <a:moveTo>
                      <a:pt x="876300" y="0"/>
                    </a:moveTo>
                    <a:lnTo>
                      <a:pt x="876300" y="132397"/>
                    </a:lnTo>
                    <a:cubicBezTo>
                      <a:pt x="876300" y="182880"/>
                      <a:pt x="680085" y="223838"/>
                      <a:pt x="438150" y="223838"/>
                    </a:cubicBezTo>
                    <a:cubicBezTo>
                      <a:pt x="196215" y="223838"/>
                      <a:pt x="0" y="182880"/>
                      <a:pt x="0" y="132397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3" name="Kombinationstegning 112">
                <a:extLst>
                  <a:ext uri="{FF2B5EF4-FFF2-40B4-BE49-F238E27FC236}">
                    <a16:creationId xmlns:a16="http://schemas.microsoft.com/office/drawing/2014/main" id="{25687A0A-9900-A440-9A88-E2ADC8582CD3}"/>
                  </a:ext>
                </a:extLst>
              </p:cNvPr>
              <p:cNvSpPr/>
              <p:nvPr/>
            </p:nvSpPr>
            <p:spPr>
              <a:xfrm>
                <a:off x="9840277" y="4592002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4" name="Kombinationstegning 113">
                <a:extLst>
                  <a:ext uri="{FF2B5EF4-FFF2-40B4-BE49-F238E27FC236}">
                    <a16:creationId xmlns:a16="http://schemas.microsoft.com/office/drawing/2014/main" id="{CADE10D8-134D-ED42-B29E-93BBAD095F4C}"/>
                  </a:ext>
                </a:extLst>
              </p:cNvPr>
              <p:cNvSpPr/>
              <p:nvPr/>
            </p:nvSpPr>
            <p:spPr>
              <a:xfrm>
                <a:off x="9758362" y="461581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5" name="Kombinationstegning 114">
                <a:extLst>
                  <a:ext uri="{FF2B5EF4-FFF2-40B4-BE49-F238E27FC236}">
                    <a16:creationId xmlns:a16="http://schemas.microsoft.com/office/drawing/2014/main" id="{4E787A3A-F325-A546-9805-067FD024DBED}"/>
                  </a:ext>
                </a:extLst>
              </p:cNvPr>
              <p:cNvSpPr/>
              <p:nvPr/>
            </p:nvSpPr>
            <p:spPr>
              <a:xfrm>
                <a:off x="9674542" y="462343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6" name="Kombinationstegning 115">
                <a:extLst>
                  <a:ext uri="{FF2B5EF4-FFF2-40B4-BE49-F238E27FC236}">
                    <a16:creationId xmlns:a16="http://schemas.microsoft.com/office/drawing/2014/main" id="{C1424278-1061-CB43-A4CC-2E9EF927074A}"/>
                  </a:ext>
                </a:extLst>
              </p:cNvPr>
              <p:cNvSpPr/>
              <p:nvPr/>
            </p:nvSpPr>
            <p:spPr>
              <a:xfrm>
                <a:off x="9593580" y="463105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7" name="Kombinationstegning 116">
                <a:extLst>
                  <a:ext uri="{FF2B5EF4-FFF2-40B4-BE49-F238E27FC236}">
                    <a16:creationId xmlns:a16="http://schemas.microsoft.com/office/drawing/2014/main" id="{A53CF831-89B2-BB46-AFF8-D42DABFB2E9B}"/>
                  </a:ext>
                </a:extLst>
              </p:cNvPr>
              <p:cNvSpPr/>
              <p:nvPr/>
            </p:nvSpPr>
            <p:spPr>
              <a:xfrm>
                <a:off x="9491662" y="463772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8" name="Kombinationstegning 117">
                <a:extLst>
                  <a:ext uri="{FF2B5EF4-FFF2-40B4-BE49-F238E27FC236}">
                    <a16:creationId xmlns:a16="http://schemas.microsoft.com/office/drawing/2014/main" id="{87D4C8B3-F0CA-1F49-86E3-20322C67973A}"/>
                  </a:ext>
                </a:extLst>
              </p:cNvPr>
              <p:cNvSpPr/>
              <p:nvPr/>
            </p:nvSpPr>
            <p:spPr>
              <a:xfrm>
                <a:off x="9391650" y="463010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Kombinationstegning 118">
                <a:extLst>
                  <a:ext uri="{FF2B5EF4-FFF2-40B4-BE49-F238E27FC236}">
                    <a16:creationId xmlns:a16="http://schemas.microsoft.com/office/drawing/2014/main" id="{BDF834B4-1319-BE4F-9951-CCE0DDECFC6A}"/>
                  </a:ext>
                </a:extLst>
              </p:cNvPr>
              <p:cNvSpPr/>
              <p:nvPr/>
            </p:nvSpPr>
            <p:spPr>
              <a:xfrm>
                <a:off x="9311640" y="4621530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0" name="Kombinationstegning 119">
                <a:extLst>
                  <a:ext uri="{FF2B5EF4-FFF2-40B4-BE49-F238E27FC236}">
                    <a16:creationId xmlns:a16="http://schemas.microsoft.com/office/drawing/2014/main" id="{4420FCE2-F8CA-444A-99AE-25F76ED6CB0D}"/>
                  </a:ext>
                </a:extLst>
              </p:cNvPr>
              <p:cNvSpPr/>
              <p:nvPr/>
            </p:nvSpPr>
            <p:spPr>
              <a:xfrm>
                <a:off x="9224962" y="4613910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1" name="Kombinationstegning 120">
                <a:extLst>
                  <a:ext uri="{FF2B5EF4-FFF2-40B4-BE49-F238E27FC236}">
                    <a16:creationId xmlns:a16="http://schemas.microsoft.com/office/drawing/2014/main" id="{3165813C-D0AA-1B48-9CCE-82105393656A}"/>
                  </a:ext>
                </a:extLst>
              </p:cNvPr>
              <p:cNvSpPr/>
              <p:nvPr/>
            </p:nvSpPr>
            <p:spPr>
              <a:xfrm>
                <a:off x="9146857" y="4593907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2" name="Kombinationstegning 121">
                <a:extLst>
                  <a:ext uri="{FF2B5EF4-FFF2-40B4-BE49-F238E27FC236}">
                    <a16:creationId xmlns:a16="http://schemas.microsoft.com/office/drawing/2014/main" id="{823E480E-5B01-7C43-AA10-3FF564C2AE8F}"/>
                  </a:ext>
                </a:extLst>
              </p:cNvPr>
              <p:cNvSpPr/>
              <p:nvPr/>
            </p:nvSpPr>
            <p:spPr>
              <a:xfrm>
                <a:off x="9053512" y="4444365"/>
                <a:ext cx="876300" cy="182880"/>
              </a:xfrm>
              <a:custGeom>
                <a:avLst/>
                <a:gdLst>
                  <a:gd name="connsiteX0" fmla="*/ 876300 w 876300"/>
                  <a:gd name="connsiteY0" fmla="*/ 91440 h 182880"/>
                  <a:gd name="connsiteX1" fmla="*/ 438150 w 876300"/>
                  <a:gd name="connsiteY1" fmla="*/ 182880 h 182880"/>
                  <a:gd name="connsiteX2" fmla="*/ 0 w 876300"/>
                  <a:gd name="connsiteY2" fmla="*/ 91440 h 182880"/>
                  <a:gd name="connsiteX3" fmla="*/ 438150 w 876300"/>
                  <a:gd name="connsiteY3" fmla="*/ 0 h 182880"/>
                  <a:gd name="connsiteX4" fmla="*/ 876300 w 876300"/>
                  <a:gd name="connsiteY4" fmla="*/ 9144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182880">
                    <a:moveTo>
                      <a:pt x="876300" y="91440"/>
                    </a:moveTo>
                    <a:cubicBezTo>
                      <a:pt x="876300" y="141941"/>
                      <a:pt x="680134" y="182880"/>
                      <a:pt x="438150" y="182880"/>
                    </a:cubicBezTo>
                    <a:cubicBezTo>
                      <a:pt x="196167" y="182880"/>
                      <a:pt x="0" y="141941"/>
                      <a:pt x="0" y="91440"/>
                    </a:cubicBezTo>
                    <a:cubicBezTo>
                      <a:pt x="0" y="40939"/>
                      <a:pt x="196167" y="0"/>
                      <a:pt x="438150" y="0"/>
                    </a:cubicBezTo>
                    <a:cubicBezTo>
                      <a:pt x="680134" y="0"/>
                      <a:pt x="876300" y="40939"/>
                      <a:pt x="876300" y="91440"/>
                    </a:cubicBezTo>
                    <a:close/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Grafik 83">
              <a:extLst>
                <a:ext uri="{FF2B5EF4-FFF2-40B4-BE49-F238E27FC236}">
                  <a16:creationId xmlns:a16="http://schemas.microsoft.com/office/drawing/2014/main" id="{1AD29E1D-11B1-9344-802E-B57114A07262}"/>
                </a:ext>
              </a:extLst>
            </p:cNvPr>
            <p:cNvGrpSpPr/>
            <p:nvPr/>
          </p:nvGrpSpPr>
          <p:grpSpPr>
            <a:xfrm>
              <a:off x="9944986" y="4521548"/>
              <a:ext cx="1171405" cy="434983"/>
              <a:chOff x="8973502" y="4243387"/>
              <a:chExt cx="877252" cy="325754"/>
            </a:xfrm>
            <a:solidFill>
              <a:srgbClr val="92C5EB"/>
            </a:solidFill>
          </p:grpSpPr>
          <p:sp>
            <p:nvSpPr>
              <p:cNvPr id="124" name="Kombinationstegning 123">
                <a:extLst>
                  <a:ext uri="{FF2B5EF4-FFF2-40B4-BE49-F238E27FC236}">
                    <a16:creationId xmlns:a16="http://schemas.microsoft.com/office/drawing/2014/main" id="{E8598163-EB51-334F-ABC7-CA76CAAB8D47}"/>
                  </a:ext>
                </a:extLst>
              </p:cNvPr>
              <p:cNvSpPr/>
              <p:nvPr/>
            </p:nvSpPr>
            <p:spPr>
              <a:xfrm>
                <a:off x="8973502" y="4334827"/>
                <a:ext cx="876300" cy="223837"/>
              </a:xfrm>
              <a:custGeom>
                <a:avLst/>
                <a:gdLst>
                  <a:gd name="connsiteX0" fmla="*/ 876300 w 876300"/>
                  <a:gd name="connsiteY0" fmla="*/ 0 h 223837"/>
                  <a:gd name="connsiteX1" fmla="*/ 876300 w 876300"/>
                  <a:gd name="connsiteY1" fmla="*/ 132397 h 223837"/>
                  <a:gd name="connsiteX2" fmla="*/ 438150 w 876300"/>
                  <a:gd name="connsiteY2" fmla="*/ 223838 h 223837"/>
                  <a:gd name="connsiteX3" fmla="*/ 0 w 876300"/>
                  <a:gd name="connsiteY3" fmla="*/ 132397 h 223837"/>
                  <a:gd name="connsiteX4" fmla="*/ 0 w 876300"/>
                  <a:gd name="connsiteY4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223837">
                    <a:moveTo>
                      <a:pt x="876300" y="0"/>
                    </a:moveTo>
                    <a:lnTo>
                      <a:pt x="876300" y="132397"/>
                    </a:lnTo>
                    <a:cubicBezTo>
                      <a:pt x="876300" y="182880"/>
                      <a:pt x="680085" y="223838"/>
                      <a:pt x="438150" y="223838"/>
                    </a:cubicBezTo>
                    <a:cubicBezTo>
                      <a:pt x="196215" y="223838"/>
                      <a:pt x="0" y="182880"/>
                      <a:pt x="0" y="132397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5" name="Kombinationstegning 124">
                <a:extLst>
                  <a:ext uri="{FF2B5EF4-FFF2-40B4-BE49-F238E27FC236}">
                    <a16:creationId xmlns:a16="http://schemas.microsoft.com/office/drawing/2014/main" id="{F3E1F585-B911-784A-BCFB-55FF8301CFCD}"/>
                  </a:ext>
                </a:extLst>
              </p:cNvPr>
              <p:cNvSpPr/>
              <p:nvPr/>
            </p:nvSpPr>
            <p:spPr>
              <a:xfrm>
                <a:off x="9760267" y="439007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6" name="Kombinationstegning 125">
                <a:extLst>
                  <a:ext uri="{FF2B5EF4-FFF2-40B4-BE49-F238E27FC236}">
                    <a16:creationId xmlns:a16="http://schemas.microsoft.com/office/drawing/2014/main" id="{672FFCFD-0A63-164A-9323-0C72C73D3DE2}"/>
                  </a:ext>
                </a:extLst>
              </p:cNvPr>
              <p:cNvSpPr/>
              <p:nvPr/>
            </p:nvSpPr>
            <p:spPr>
              <a:xfrm>
                <a:off x="9678352" y="441388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Kombinationstegning 126">
                <a:extLst>
                  <a:ext uri="{FF2B5EF4-FFF2-40B4-BE49-F238E27FC236}">
                    <a16:creationId xmlns:a16="http://schemas.microsoft.com/office/drawing/2014/main" id="{F30D57EC-9B14-CA41-8626-02200CA8D520}"/>
                  </a:ext>
                </a:extLst>
              </p:cNvPr>
              <p:cNvSpPr/>
              <p:nvPr/>
            </p:nvSpPr>
            <p:spPr>
              <a:xfrm>
                <a:off x="9594532" y="4422457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Kombinationstegning 127">
                <a:extLst>
                  <a:ext uri="{FF2B5EF4-FFF2-40B4-BE49-F238E27FC236}">
                    <a16:creationId xmlns:a16="http://schemas.microsoft.com/office/drawing/2014/main" id="{9015EEE1-4075-A347-899B-B788F371EC5E}"/>
                  </a:ext>
                </a:extLst>
              </p:cNvPr>
              <p:cNvSpPr/>
              <p:nvPr/>
            </p:nvSpPr>
            <p:spPr>
              <a:xfrm>
                <a:off x="9513570" y="442912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9" name="Kombinationstegning 128">
                <a:extLst>
                  <a:ext uri="{FF2B5EF4-FFF2-40B4-BE49-F238E27FC236}">
                    <a16:creationId xmlns:a16="http://schemas.microsoft.com/office/drawing/2014/main" id="{261FECF3-BCE6-A748-BB3B-73099B996D5C}"/>
                  </a:ext>
                </a:extLst>
              </p:cNvPr>
              <p:cNvSpPr/>
              <p:nvPr/>
            </p:nvSpPr>
            <p:spPr>
              <a:xfrm>
                <a:off x="9412605" y="443674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0" name="Kombinationstegning 129">
                <a:extLst>
                  <a:ext uri="{FF2B5EF4-FFF2-40B4-BE49-F238E27FC236}">
                    <a16:creationId xmlns:a16="http://schemas.microsoft.com/office/drawing/2014/main" id="{283F66AE-0130-7049-A0A6-4A2FA4CA57A9}"/>
                  </a:ext>
                </a:extLst>
              </p:cNvPr>
              <p:cNvSpPr/>
              <p:nvPr/>
            </p:nvSpPr>
            <p:spPr>
              <a:xfrm>
                <a:off x="9311640" y="442817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1" name="Kombinationstegning 130">
                <a:extLst>
                  <a:ext uri="{FF2B5EF4-FFF2-40B4-BE49-F238E27FC236}">
                    <a16:creationId xmlns:a16="http://schemas.microsoft.com/office/drawing/2014/main" id="{AFFAECF1-7035-5E43-A5F9-D697979CD7CB}"/>
                  </a:ext>
                </a:extLst>
              </p:cNvPr>
              <p:cNvSpPr/>
              <p:nvPr/>
            </p:nvSpPr>
            <p:spPr>
              <a:xfrm>
                <a:off x="9231630" y="4420552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2" name="Kombinationstegning 131">
                <a:extLst>
                  <a:ext uri="{FF2B5EF4-FFF2-40B4-BE49-F238E27FC236}">
                    <a16:creationId xmlns:a16="http://schemas.microsoft.com/office/drawing/2014/main" id="{085FABEB-3D25-294E-88B9-1DB5EC19C924}"/>
                  </a:ext>
                </a:extLst>
              </p:cNvPr>
              <p:cNvSpPr/>
              <p:nvPr/>
            </p:nvSpPr>
            <p:spPr>
              <a:xfrm>
                <a:off x="9145905" y="4412932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3" name="Kombinationstegning 132">
                <a:extLst>
                  <a:ext uri="{FF2B5EF4-FFF2-40B4-BE49-F238E27FC236}">
                    <a16:creationId xmlns:a16="http://schemas.microsoft.com/office/drawing/2014/main" id="{A41595FC-13FA-044B-AF7D-622FAD3CED70}"/>
                  </a:ext>
                </a:extLst>
              </p:cNvPr>
              <p:cNvSpPr/>
              <p:nvPr/>
            </p:nvSpPr>
            <p:spPr>
              <a:xfrm>
                <a:off x="9066847" y="4391977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4" name="Kombinationstegning 133">
                <a:extLst>
                  <a:ext uri="{FF2B5EF4-FFF2-40B4-BE49-F238E27FC236}">
                    <a16:creationId xmlns:a16="http://schemas.microsoft.com/office/drawing/2014/main" id="{E3748557-857A-3A4D-9EE4-00A0FF92EA36}"/>
                  </a:ext>
                </a:extLst>
              </p:cNvPr>
              <p:cNvSpPr/>
              <p:nvPr/>
            </p:nvSpPr>
            <p:spPr>
              <a:xfrm>
                <a:off x="8974455" y="4243387"/>
                <a:ext cx="876300" cy="182880"/>
              </a:xfrm>
              <a:custGeom>
                <a:avLst/>
                <a:gdLst>
                  <a:gd name="connsiteX0" fmla="*/ 876300 w 876300"/>
                  <a:gd name="connsiteY0" fmla="*/ 91440 h 182880"/>
                  <a:gd name="connsiteX1" fmla="*/ 438150 w 876300"/>
                  <a:gd name="connsiteY1" fmla="*/ 182880 h 182880"/>
                  <a:gd name="connsiteX2" fmla="*/ 0 w 876300"/>
                  <a:gd name="connsiteY2" fmla="*/ 91440 h 182880"/>
                  <a:gd name="connsiteX3" fmla="*/ 438150 w 876300"/>
                  <a:gd name="connsiteY3" fmla="*/ 0 h 182880"/>
                  <a:gd name="connsiteX4" fmla="*/ 876300 w 876300"/>
                  <a:gd name="connsiteY4" fmla="*/ 9144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182880">
                    <a:moveTo>
                      <a:pt x="876300" y="91440"/>
                    </a:moveTo>
                    <a:cubicBezTo>
                      <a:pt x="876300" y="141941"/>
                      <a:pt x="680134" y="182880"/>
                      <a:pt x="438150" y="182880"/>
                    </a:cubicBezTo>
                    <a:cubicBezTo>
                      <a:pt x="196167" y="182880"/>
                      <a:pt x="0" y="141941"/>
                      <a:pt x="0" y="91440"/>
                    </a:cubicBezTo>
                    <a:cubicBezTo>
                      <a:pt x="0" y="40939"/>
                      <a:pt x="196167" y="0"/>
                      <a:pt x="438150" y="0"/>
                    </a:cubicBezTo>
                    <a:cubicBezTo>
                      <a:pt x="680134" y="0"/>
                      <a:pt x="876300" y="40939"/>
                      <a:pt x="876300" y="91440"/>
                    </a:cubicBezTo>
                    <a:close/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afik 83">
              <a:extLst>
                <a:ext uri="{FF2B5EF4-FFF2-40B4-BE49-F238E27FC236}">
                  <a16:creationId xmlns:a16="http://schemas.microsoft.com/office/drawing/2014/main" id="{56300A8A-8294-5B45-BE36-E71BDEE36000}"/>
                </a:ext>
              </a:extLst>
            </p:cNvPr>
            <p:cNvGrpSpPr/>
            <p:nvPr/>
          </p:nvGrpSpPr>
          <p:grpSpPr>
            <a:xfrm>
              <a:off x="10079806" y="4276075"/>
              <a:ext cx="1170134" cy="434983"/>
              <a:chOff x="9074467" y="4059555"/>
              <a:chExt cx="876300" cy="325754"/>
            </a:xfrm>
            <a:solidFill>
              <a:srgbClr val="92C5EB"/>
            </a:solidFill>
          </p:grpSpPr>
          <p:sp>
            <p:nvSpPr>
              <p:cNvPr id="136" name="Kombinationstegning 135">
                <a:extLst>
                  <a:ext uri="{FF2B5EF4-FFF2-40B4-BE49-F238E27FC236}">
                    <a16:creationId xmlns:a16="http://schemas.microsoft.com/office/drawing/2014/main" id="{D05D583A-CF84-BF45-BD73-D46933ABB18D}"/>
                  </a:ext>
                </a:extLst>
              </p:cNvPr>
              <p:cNvSpPr/>
              <p:nvPr/>
            </p:nvSpPr>
            <p:spPr>
              <a:xfrm>
                <a:off x="9074467" y="4150994"/>
                <a:ext cx="876300" cy="223837"/>
              </a:xfrm>
              <a:custGeom>
                <a:avLst/>
                <a:gdLst>
                  <a:gd name="connsiteX0" fmla="*/ 876300 w 876300"/>
                  <a:gd name="connsiteY0" fmla="*/ 0 h 223837"/>
                  <a:gd name="connsiteX1" fmla="*/ 876300 w 876300"/>
                  <a:gd name="connsiteY1" fmla="*/ 132398 h 223837"/>
                  <a:gd name="connsiteX2" fmla="*/ 438150 w 876300"/>
                  <a:gd name="connsiteY2" fmla="*/ 223838 h 223837"/>
                  <a:gd name="connsiteX3" fmla="*/ 0 w 876300"/>
                  <a:gd name="connsiteY3" fmla="*/ 132398 h 223837"/>
                  <a:gd name="connsiteX4" fmla="*/ 0 w 876300"/>
                  <a:gd name="connsiteY4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223837">
                    <a:moveTo>
                      <a:pt x="876300" y="0"/>
                    </a:moveTo>
                    <a:lnTo>
                      <a:pt x="876300" y="132398"/>
                    </a:lnTo>
                    <a:cubicBezTo>
                      <a:pt x="876300" y="182880"/>
                      <a:pt x="680085" y="223838"/>
                      <a:pt x="438150" y="223838"/>
                    </a:cubicBezTo>
                    <a:cubicBezTo>
                      <a:pt x="196215" y="223838"/>
                      <a:pt x="0" y="182880"/>
                      <a:pt x="0" y="132398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7" name="Kombinationstegning 136">
                <a:extLst>
                  <a:ext uri="{FF2B5EF4-FFF2-40B4-BE49-F238E27FC236}">
                    <a16:creationId xmlns:a16="http://schemas.microsoft.com/office/drawing/2014/main" id="{F8798DAE-D0B8-E449-B05A-80BDEF6834F4}"/>
                  </a:ext>
                </a:extLst>
              </p:cNvPr>
              <p:cNvSpPr/>
              <p:nvPr/>
            </p:nvSpPr>
            <p:spPr>
              <a:xfrm>
                <a:off x="9861232" y="4206240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Kombinationstegning 137">
                <a:extLst>
                  <a:ext uri="{FF2B5EF4-FFF2-40B4-BE49-F238E27FC236}">
                    <a16:creationId xmlns:a16="http://schemas.microsoft.com/office/drawing/2014/main" id="{80316870-8F36-C849-8E2D-5170E9773345}"/>
                  </a:ext>
                </a:extLst>
              </p:cNvPr>
              <p:cNvSpPr/>
              <p:nvPr/>
            </p:nvSpPr>
            <p:spPr>
              <a:xfrm>
                <a:off x="9778365" y="423005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9" name="Kombinationstegning 138">
                <a:extLst>
                  <a:ext uri="{FF2B5EF4-FFF2-40B4-BE49-F238E27FC236}">
                    <a16:creationId xmlns:a16="http://schemas.microsoft.com/office/drawing/2014/main" id="{B0048792-8230-2C46-B7EB-3FE2CB99C717}"/>
                  </a:ext>
                </a:extLst>
              </p:cNvPr>
              <p:cNvSpPr/>
              <p:nvPr/>
            </p:nvSpPr>
            <p:spPr>
              <a:xfrm>
                <a:off x="9695497" y="423862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7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0" name="Kombinationstegning 139">
                <a:extLst>
                  <a:ext uri="{FF2B5EF4-FFF2-40B4-BE49-F238E27FC236}">
                    <a16:creationId xmlns:a16="http://schemas.microsoft.com/office/drawing/2014/main" id="{026E4EDD-B7AC-6046-9D3E-97F4A66C8084}"/>
                  </a:ext>
                </a:extLst>
              </p:cNvPr>
              <p:cNvSpPr/>
              <p:nvPr/>
            </p:nvSpPr>
            <p:spPr>
              <a:xfrm>
                <a:off x="9613582" y="4245292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1" name="Kombinationstegning 140">
                <a:extLst>
                  <a:ext uri="{FF2B5EF4-FFF2-40B4-BE49-F238E27FC236}">
                    <a16:creationId xmlns:a16="http://schemas.microsoft.com/office/drawing/2014/main" id="{05204362-AC0E-6344-8A03-3A5A28099D33}"/>
                  </a:ext>
                </a:extLst>
              </p:cNvPr>
              <p:cNvSpPr/>
              <p:nvPr/>
            </p:nvSpPr>
            <p:spPr>
              <a:xfrm>
                <a:off x="9512617" y="4252912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7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2" name="Kombinationstegning 141">
                <a:extLst>
                  <a:ext uri="{FF2B5EF4-FFF2-40B4-BE49-F238E27FC236}">
                    <a16:creationId xmlns:a16="http://schemas.microsoft.com/office/drawing/2014/main" id="{CEF44465-A1C7-2F49-A174-19EE77ADDD68}"/>
                  </a:ext>
                </a:extLst>
              </p:cNvPr>
              <p:cNvSpPr/>
              <p:nvPr/>
            </p:nvSpPr>
            <p:spPr>
              <a:xfrm>
                <a:off x="9411652" y="4245292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3" name="Kombinationstegning 142">
                <a:extLst>
                  <a:ext uri="{FF2B5EF4-FFF2-40B4-BE49-F238E27FC236}">
                    <a16:creationId xmlns:a16="http://schemas.microsoft.com/office/drawing/2014/main" id="{965FE82D-1F16-AB49-9372-70CD2BCC7AAF}"/>
                  </a:ext>
                </a:extLst>
              </p:cNvPr>
              <p:cNvSpPr/>
              <p:nvPr/>
            </p:nvSpPr>
            <p:spPr>
              <a:xfrm>
                <a:off x="9331642" y="4236720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4" name="Kombinationstegning 143">
                <a:extLst>
                  <a:ext uri="{FF2B5EF4-FFF2-40B4-BE49-F238E27FC236}">
                    <a16:creationId xmlns:a16="http://schemas.microsoft.com/office/drawing/2014/main" id="{3EBF302A-5E75-DA49-A188-32A5E439391C}"/>
                  </a:ext>
                </a:extLst>
              </p:cNvPr>
              <p:cNvSpPr/>
              <p:nvPr/>
            </p:nvSpPr>
            <p:spPr>
              <a:xfrm>
                <a:off x="9245917" y="4229100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7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5" name="Kombinationstegning 144">
                <a:extLst>
                  <a:ext uri="{FF2B5EF4-FFF2-40B4-BE49-F238E27FC236}">
                    <a16:creationId xmlns:a16="http://schemas.microsoft.com/office/drawing/2014/main" id="{B624196C-DC13-2644-9218-90728048AF20}"/>
                  </a:ext>
                </a:extLst>
              </p:cNvPr>
              <p:cNvSpPr/>
              <p:nvPr/>
            </p:nvSpPr>
            <p:spPr>
              <a:xfrm>
                <a:off x="9167812" y="420814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6" name="Kombinationstegning 145">
                <a:extLst>
                  <a:ext uri="{FF2B5EF4-FFF2-40B4-BE49-F238E27FC236}">
                    <a16:creationId xmlns:a16="http://schemas.microsoft.com/office/drawing/2014/main" id="{AED929F5-07B3-2C48-9264-F1548E385684}"/>
                  </a:ext>
                </a:extLst>
              </p:cNvPr>
              <p:cNvSpPr/>
              <p:nvPr/>
            </p:nvSpPr>
            <p:spPr>
              <a:xfrm>
                <a:off x="9074467" y="4059555"/>
                <a:ext cx="876300" cy="182880"/>
              </a:xfrm>
              <a:custGeom>
                <a:avLst/>
                <a:gdLst>
                  <a:gd name="connsiteX0" fmla="*/ 876300 w 876300"/>
                  <a:gd name="connsiteY0" fmla="*/ 91440 h 182880"/>
                  <a:gd name="connsiteX1" fmla="*/ 438150 w 876300"/>
                  <a:gd name="connsiteY1" fmla="*/ 182880 h 182880"/>
                  <a:gd name="connsiteX2" fmla="*/ 0 w 876300"/>
                  <a:gd name="connsiteY2" fmla="*/ 91440 h 182880"/>
                  <a:gd name="connsiteX3" fmla="*/ 438150 w 876300"/>
                  <a:gd name="connsiteY3" fmla="*/ 0 h 182880"/>
                  <a:gd name="connsiteX4" fmla="*/ 876300 w 876300"/>
                  <a:gd name="connsiteY4" fmla="*/ 9144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182880">
                    <a:moveTo>
                      <a:pt x="876300" y="91440"/>
                    </a:moveTo>
                    <a:cubicBezTo>
                      <a:pt x="876300" y="141941"/>
                      <a:pt x="680134" y="182880"/>
                      <a:pt x="438150" y="182880"/>
                    </a:cubicBezTo>
                    <a:cubicBezTo>
                      <a:pt x="196167" y="182880"/>
                      <a:pt x="0" y="141941"/>
                      <a:pt x="0" y="91440"/>
                    </a:cubicBezTo>
                    <a:cubicBezTo>
                      <a:pt x="0" y="40939"/>
                      <a:pt x="196167" y="0"/>
                      <a:pt x="438150" y="0"/>
                    </a:cubicBezTo>
                    <a:cubicBezTo>
                      <a:pt x="680134" y="0"/>
                      <a:pt x="876300" y="40939"/>
                      <a:pt x="876300" y="91440"/>
                    </a:cubicBezTo>
                    <a:close/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afik 83">
              <a:extLst>
                <a:ext uri="{FF2B5EF4-FFF2-40B4-BE49-F238E27FC236}">
                  <a16:creationId xmlns:a16="http://schemas.microsoft.com/office/drawing/2014/main" id="{1040760F-3814-6141-82AA-188DA183FC23}"/>
                </a:ext>
              </a:extLst>
            </p:cNvPr>
            <p:cNvGrpSpPr/>
            <p:nvPr/>
          </p:nvGrpSpPr>
          <p:grpSpPr>
            <a:xfrm>
              <a:off x="9944986" y="4008979"/>
              <a:ext cx="1171405" cy="434983"/>
              <a:chOff x="8973502" y="3859530"/>
              <a:chExt cx="877252" cy="325754"/>
            </a:xfrm>
            <a:solidFill>
              <a:srgbClr val="92C5EB"/>
            </a:solidFill>
          </p:grpSpPr>
          <p:sp>
            <p:nvSpPr>
              <p:cNvPr id="148" name="Kombinationstegning 147">
                <a:extLst>
                  <a:ext uri="{FF2B5EF4-FFF2-40B4-BE49-F238E27FC236}">
                    <a16:creationId xmlns:a16="http://schemas.microsoft.com/office/drawing/2014/main" id="{237E5375-5789-1040-917E-14A0F34F48A1}"/>
                  </a:ext>
                </a:extLst>
              </p:cNvPr>
              <p:cNvSpPr/>
              <p:nvPr/>
            </p:nvSpPr>
            <p:spPr>
              <a:xfrm>
                <a:off x="8973502" y="3950969"/>
                <a:ext cx="876300" cy="223837"/>
              </a:xfrm>
              <a:custGeom>
                <a:avLst/>
                <a:gdLst>
                  <a:gd name="connsiteX0" fmla="*/ 876300 w 876300"/>
                  <a:gd name="connsiteY0" fmla="*/ 0 h 223837"/>
                  <a:gd name="connsiteX1" fmla="*/ 876300 w 876300"/>
                  <a:gd name="connsiteY1" fmla="*/ 132398 h 223837"/>
                  <a:gd name="connsiteX2" fmla="*/ 438150 w 876300"/>
                  <a:gd name="connsiteY2" fmla="*/ 223838 h 223837"/>
                  <a:gd name="connsiteX3" fmla="*/ 0 w 876300"/>
                  <a:gd name="connsiteY3" fmla="*/ 132398 h 223837"/>
                  <a:gd name="connsiteX4" fmla="*/ 0 w 876300"/>
                  <a:gd name="connsiteY4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223837">
                    <a:moveTo>
                      <a:pt x="876300" y="0"/>
                    </a:moveTo>
                    <a:lnTo>
                      <a:pt x="876300" y="132398"/>
                    </a:lnTo>
                    <a:cubicBezTo>
                      <a:pt x="876300" y="182880"/>
                      <a:pt x="680085" y="223838"/>
                      <a:pt x="438150" y="223838"/>
                    </a:cubicBezTo>
                    <a:cubicBezTo>
                      <a:pt x="196215" y="223838"/>
                      <a:pt x="0" y="182880"/>
                      <a:pt x="0" y="132398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9" name="Kombinationstegning 148">
                <a:extLst>
                  <a:ext uri="{FF2B5EF4-FFF2-40B4-BE49-F238E27FC236}">
                    <a16:creationId xmlns:a16="http://schemas.microsoft.com/office/drawing/2014/main" id="{4DA94713-F4C4-D345-B293-FCF8C2EE674C}"/>
                  </a:ext>
                </a:extLst>
              </p:cNvPr>
              <p:cNvSpPr/>
              <p:nvPr/>
            </p:nvSpPr>
            <p:spPr>
              <a:xfrm>
                <a:off x="9760267" y="400621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0" name="Kombinationstegning 149">
                <a:extLst>
                  <a:ext uri="{FF2B5EF4-FFF2-40B4-BE49-F238E27FC236}">
                    <a16:creationId xmlns:a16="http://schemas.microsoft.com/office/drawing/2014/main" id="{D0C1532E-8CCE-1C4B-9BCE-647597BFFF68}"/>
                  </a:ext>
                </a:extLst>
              </p:cNvPr>
              <p:cNvSpPr/>
              <p:nvPr/>
            </p:nvSpPr>
            <p:spPr>
              <a:xfrm>
                <a:off x="9678352" y="4030027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1" name="Kombinationstegning 150">
                <a:extLst>
                  <a:ext uri="{FF2B5EF4-FFF2-40B4-BE49-F238E27FC236}">
                    <a16:creationId xmlns:a16="http://schemas.microsoft.com/office/drawing/2014/main" id="{E1497539-C293-5443-B162-2194428EF567}"/>
                  </a:ext>
                </a:extLst>
              </p:cNvPr>
              <p:cNvSpPr/>
              <p:nvPr/>
            </p:nvSpPr>
            <p:spPr>
              <a:xfrm>
                <a:off x="9594532" y="4037647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2" name="Kombinationstegning 151">
                <a:extLst>
                  <a:ext uri="{FF2B5EF4-FFF2-40B4-BE49-F238E27FC236}">
                    <a16:creationId xmlns:a16="http://schemas.microsoft.com/office/drawing/2014/main" id="{40E4D4BE-4ED8-8349-8DE4-1AAE0E9B8AD7}"/>
                  </a:ext>
                </a:extLst>
              </p:cNvPr>
              <p:cNvSpPr/>
              <p:nvPr/>
            </p:nvSpPr>
            <p:spPr>
              <a:xfrm>
                <a:off x="9513570" y="4045267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3" name="Kombinationstegning 152">
                <a:extLst>
                  <a:ext uri="{FF2B5EF4-FFF2-40B4-BE49-F238E27FC236}">
                    <a16:creationId xmlns:a16="http://schemas.microsoft.com/office/drawing/2014/main" id="{A5F0EB60-DB19-BD4D-ABC8-3DD0762A1B17}"/>
                  </a:ext>
                </a:extLst>
              </p:cNvPr>
              <p:cNvSpPr/>
              <p:nvPr/>
            </p:nvSpPr>
            <p:spPr>
              <a:xfrm>
                <a:off x="9412605" y="4052887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7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4" name="Kombinationstegning 153">
                <a:extLst>
                  <a:ext uri="{FF2B5EF4-FFF2-40B4-BE49-F238E27FC236}">
                    <a16:creationId xmlns:a16="http://schemas.microsoft.com/office/drawing/2014/main" id="{88993359-7878-2748-97F2-28D52A9C7E5D}"/>
                  </a:ext>
                </a:extLst>
              </p:cNvPr>
              <p:cNvSpPr/>
              <p:nvPr/>
            </p:nvSpPr>
            <p:spPr>
              <a:xfrm>
                <a:off x="9311640" y="4044315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5" name="Kombinationstegning 154">
                <a:extLst>
                  <a:ext uri="{FF2B5EF4-FFF2-40B4-BE49-F238E27FC236}">
                    <a16:creationId xmlns:a16="http://schemas.microsoft.com/office/drawing/2014/main" id="{BFE9B441-2B05-AB47-A2CD-8569A4B345CC}"/>
                  </a:ext>
                </a:extLst>
              </p:cNvPr>
              <p:cNvSpPr/>
              <p:nvPr/>
            </p:nvSpPr>
            <p:spPr>
              <a:xfrm>
                <a:off x="9231630" y="403669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8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6" name="Kombinationstegning 155">
                <a:extLst>
                  <a:ext uri="{FF2B5EF4-FFF2-40B4-BE49-F238E27FC236}">
                    <a16:creationId xmlns:a16="http://schemas.microsoft.com/office/drawing/2014/main" id="{BC0995CE-8040-794C-95E4-27E8869917C5}"/>
                  </a:ext>
                </a:extLst>
              </p:cNvPr>
              <p:cNvSpPr/>
              <p:nvPr/>
            </p:nvSpPr>
            <p:spPr>
              <a:xfrm>
                <a:off x="9145905" y="4029075"/>
                <a:ext cx="9525" cy="132397"/>
              </a:xfrm>
              <a:custGeom>
                <a:avLst/>
                <a:gdLst>
                  <a:gd name="connsiteX0" fmla="*/ 0 w 9525"/>
                  <a:gd name="connsiteY0" fmla="*/ 0 h 132397"/>
                  <a:gd name="connsiteX1" fmla="*/ 0 w 9525"/>
                  <a:gd name="connsiteY1" fmla="*/ 132397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2397">
                    <a:moveTo>
                      <a:pt x="0" y="0"/>
                    </a:moveTo>
                    <a:lnTo>
                      <a:pt x="0" y="132397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7" name="Kombinationstegning 156">
                <a:extLst>
                  <a:ext uri="{FF2B5EF4-FFF2-40B4-BE49-F238E27FC236}">
                    <a16:creationId xmlns:a16="http://schemas.microsoft.com/office/drawing/2014/main" id="{9726F0DB-A984-E74C-8DA6-3EEBE6DC29D7}"/>
                  </a:ext>
                </a:extLst>
              </p:cNvPr>
              <p:cNvSpPr/>
              <p:nvPr/>
            </p:nvSpPr>
            <p:spPr>
              <a:xfrm>
                <a:off x="9066847" y="4008120"/>
                <a:ext cx="9525" cy="133350"/>
              </a:xfrm>
              <a:custGeom>
                <a:avLst/>
                <a:gdLst>
                  <a:gd name="connsiteX0" fmla="*/ 0 w 9525"/>
                  <a:gd name="connsiteY0" fmla="*/ 0 h 133350"/>
                  <a:gd name="connsiteX1" fmla="*/ 0 w 9525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58" name="Kombinationstegning 157">
                <a:extLst>
                  <a:ext uri="{FF2B5EF4-FFF2-40B4-BE49-F238E27FC236}">
                    <a16:creationId xmlns:a16="http://schemas.microsoft.com/office/drawing/2014/main" id="{35F615C1-41BE-9443-835E-C944390DF1DD}"/>
                  </a:ext>
                </a:extLst>
              </p:cNvPr>
              <p:cNvSpPr/>
              <p:nvPr/>
            </p:nvSpPr>
            <p:spPr>
              <a:xfrm>
                <a:off x="8974455" y="3859530"/>
                <a:ext cx="876300" cy="182880"/>
              </a:xfrm>
              <a:custGeom>
                <a:avLst/>
                <a:gdLst>
                  <a:gd name="connsiteX0" fmla="*/ 876300 w 876300"/>
                  <a:gd name="connsiteY0" fmla="*/ 91440 h 182880"/>
                  <a:gd name="connsiteX1" fmla="*/ 438150 w 876300"/>
                  <a:gd name="connsiteY1" fmla="*/ 182880 h 182880"/>
                  <a:gd name="connsiteX2" fmla="*/ 0 w 876300"/>
                  <a:gd name="connsiteY2" fmla="*/ 91440 h 182880"/>
                  <a:gd name="connsiteX3" fmla="*/ 438150 w 876300"/>
                  <a:gd name="connsiteY3" fmla="*/ 0 h 182880"/>
                  <a:gd name="connsiteX4" fmla="*/ 876300 w 876300"/>
                  <a:gd name="connsiteY4" fmla="*/ 9144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182880">
                    <a:moveTo>
                      <a:pt x="876300" y="91440"/>
                    </a:moveTo>
                    <a:cubicBezTo>
                      <a:pt x="876300" y="141941"/>
                      <a:pt x="680134" y="182880"/>
                      <a:pt x="438150" y="182880"/>
                    </a:cubicBezTo>
                    <a:cubicBezTo>
                      <a:pt x="196167" y="182880"/>
                      <a:pt x="0" y="141941"/>
                      <a:pt x="0" y="91440"/>
                    </a:cubicBezTo>
                    <a:cubicBezTo>
                      <a:pt x="0" y="40939"/>
                      <a:pt x="196167" y="0"/>
                      <a:pt x="438150" y="0"/>
                    </a:cubicBezTo>
                    <a:cubicBezTo>
                      <a:pt x="680134" y="0"/>
                      <a:pt x="876300" y="40939"/>
                      <a:pt x="876300" y="91440"/>
                    </a:cubicBezTo>
                    <a:close/>
                  </a:path>
                </a:pathLst>
              </a:custGeom>
              <a:solidFill>
                <a:srgbClr val="92C5EB"/>
              </a:solidFill>
              <a:ln w="38100" cap="flat">
                <a:solidFill>
                  <a:srgbClr val="004C6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7" name="Gruppe 166">
            <a:extLst>
              <a:ext uri="{FF2B5EF4-FFF2-40B4-BE49-F238E27FC236}">
                <a16:creationId xmlns:a16="http://schemas.microsoft.com/office/drawing/2014/main" id="{B98522FD-6BA8-6C44-BA05-FB2328DB9A1C}"/>
              </a:ext>
            </a:extLst>
          </p:cNvPr>
          <p:cNvGrpSpPr/>
          <p:nvPr/>
        </p:nvGrpSpPr>
        <p:grpSpPr>
          <a:xfrm>
            <a:off x="214799" y="3919899"/>
            <a:ext cx="1657383" cy="1577334"/>
            <a:chOff x="556202" y="4030601"/>
            <a:chExt cx="2336185" cy="2223351"/>
          </a:xfrm>
        </p:grpSpPr>
        <p:grpSp>
          <p:nvGrpSpPr>
            <p:cNvPr id="107" name="Grafik 83">
              <a:extLst>
                <a:ext uri="{FF2B5EF4-FFF2-40B4-BE49-F238E27FC236}">
                  <a16:creationId xmlns:a16="http://schemas.microsoft.com/office/drawing/2014/main" id="{460396FC-9C96-2D40-98FD-256B76F4D141}"/>
                </a:ext>
              </a:extLst>
            </p:cNvPr>
            <p:cNvGrpSpPr/>
            <p:nvPr/>
          </p:nvGrpSpPr>
          <p:grpSpPr>
            <a:xfrm>
              <a:off x="1837996" y="4030601"/>
              <a:ext cx="1054391" cy="1673800"/>
              <a:chOff x="2902267" y="3875722"/>
              <a:chExt cx="789622" cy="1253490"/>
            </a:xfrm>
            <a:solidFill>
              <a:srgbClr val="DA020E"/>
            </a:solidFill>
          </p:grpSpPr>
          <p:sp>
            <p:nvSpPr>
              <p:cNvPr id="108" name="Kombinationstegning 107">
                <a:extLst>
                  <a:ext uri="{FF2B5EF4-FFF2-40B4-BE49-F238E27FC236}">
                    <a16:creationId xmlns:a16="http://schemas.microsoft.com/office/drawing/2014/main" id="{1F229674-E37C-8A45-B4FC-59E80BE7056E}"/>
                  </a:ext>
                </a:extLst>
              </p:cNvPr>
              <p:cNvSpPr/>
              <p:nvPr/>
            </p:nvSpPr>
            <p:spPr>
              <a:xfrm>
                <a:off x="2902267" y="3875722"/>
                <a:ext cx="789622" cy="1253490"/>
              </a:xfrm>
              <a:custGeom>
                <a:avLst/>
                <a:gdLst>
                  <a:gd name="connsiteX0" fmla="*/ 0 w 789622"/>
                  <a:gd name="connsiteY0" fmla="*/ 789622 h 1253490"/>
                  <a:gd name="connsiteX1" fmla="*/ 0 w 789622"/>
                  <a:gd name="connsiteY1" fmla="*/ 0 h 1253490"/>
                  <a:gd name="connsiteX2" fmla="*/ 789623 w 789622"/>
                  <a:gd name="connsiteY2" fmla="*/ 789622 h 1253490"/>
                  <a:gd name="connsiteX3" fmla="*/ 639128 w 789622"/>
                  <a:gd name="connsiteY3" fmla="*/ 1253490 h 1253490"/>
                  <a:gd name="connsiteX4" fmla="*/ 0 w 789622"/>
                  <a:gd name="connsiteY4" fmla="*/ 789622 h 125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622" h="1253490">
                    <a:moveTo>
                      <a:pt x="0" y="789622"/>
                    </a:moveTo>
                    <a:lnTo>
                      <a:pt x="0" y="0"/>
                    </a:lnTo>
                    <a:cubicBezTo>
                      <a:pt x="436245" y="0"/>
                      <a:pt x="789623" y="353378"/>
                      <a:pt x="789623" y="789622"/>
                    </a:cubicBezTo>
                    <a:cubicBezTo>
                      <a:pt x="789623" y="963930"/>
                      <a:pt x="741045" y="1112520"/>
                      <a:pt x="639128" y="1253490"/>
                    </a:cubicBezTo>
                    <a:lnTo>
                      <a:pt x="0" y="789622"/>
                    </a:lnTo>
                    <a:close/>
                  </a:path>
                </a:pathLst>
              </a:custGeom>
              <a:solidFill>
                <a:srgbClr val="DA02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9" name="Kombinationstegning 108">
                <a:extLst>
                  <a:ext uri="{FF2B5EF4-FFF2-40B4-BE49-F238E27FC236}">
                    <a16:creationId xmlns:a16="http://schemas.microsoft.com/office/drawing/2014/main" id="{5E1C1220-5C00-784A-AF66-565495E690B0}"/>
                  </a:ext>
                </a:extLst>
              </p:cNvPr>
              <p:cNvSpPr/>
              <p:nvPr/>
            </p:nvSpPr>
            <p:spPr>
              <a:xfrm>
                <a:off x="2902267" y="3875722"/>
                <a:ext cx="789622" cy="1253490"/>
              </a:xfrm>
              <a:custGeom>
                <a:avLst/>
                <a:gdLst>
                  <a:gd name="connsiteX0" fmla="*/ 0 w 789622"/>
                  <a:gd name="connsiteY0" fmla="*/ 789622 h 1253490"/>
                  <a:gd name="connsiteX1" fmla="*/ 0 w 789622"/>
                  <a:gd name="connsiteY1" fmla="*/ 0 h 1253490"/>
                  <a:gd name="connsiteX2" fmla="*/ 789623 w 789622"/>
                  <a:gd name="connsiteY2" fmla="*/ 789622 h 1253490"/>
                  <a:gd name="connsiteX3" fmla="*/ 639128 w 789622"/>
                  <a:gd name="connsiteY3" fmla="*/ 1253490 h 1253490"/>
                  <a:gd name="connsiteX4" fmla="*/ 0 w 789622"/>
                  <a:gd name="connsiteY4" fmla="*/ 789622 h 125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622" h="1253490">
                    <a:moveTo>
                      <a:pt x="0" y="789622"/>
                    </a:moveTo>
                    <a:lnTo>
                      <a:pt x="0" y="0"/>
                    </a:lnTo>
                    <a:cubicBezTo>
                      <a:pt x="436245" y="0"/>
                      <a:pt x="789623" y="353378"/>
                      <a:pt x="789623" y="789622"/>
                    </a:cubicBezTo>
                    <a:cubicBezTo>
                      <a:pt x="789623" y="963930"/>
                      <a:pt x="741045" y="1112520"/>
                      <a:pt x="639128" y="1253490"/>
                    </a:cubicBezTo>
                    <a:lnTo>
                      <a:pt x="0" y="789622"/>
                    </a:lnTo>
                    <a:close/>
                  </a:path>
                </a:pathLst>
              </a:custGeom>
              <a:solidFill>
                <a:srgbClr val="DA02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106" name="Kombinationstegning 105">
              <a:extLst>
                <a:ext uri="{FF2B5EF4-FFF2-40B4-BE49-F238E27FC236}">
                  <a16:creationId xmlns:a16="http://schemas.microsoft.com/office/drawing/2014/main" id="{D465D573-89C6-DA48-A546-C1ECD04B79C8}"/>
                </a:ext>
              </a:extLst>
            </p:cNvPr>
            <p:cNvSpPr/>
            <p:nvPr/>
          </p:nvSpPr>
          <p:spPr>
            <a:xfrm>
              <a:off x="556202" y="4143798"/>
              <a:ext cx="1907562" cy="2110154"/>
            </a:xfrm>
            <a:custGeom>
              <a:avLst/>
              <a:gdLst>
                <a:gd name="connsiteX0" fmla="*/ 789424 w 1428551"/>
                <a:gd name="connsiteY0" fmla="*/ 790575 h 1580271"/>
                <a:gd name="connsiteX1" fmla="*/ 1428552 w 1428551"/>
                <a:gd name="connsiteY1" fmla="*/ 1254443 h 1580271"/>
                <a:gd name="connsiteX2" fmla="*/ 325557 w 1428551"/>
                <a:gd name="connsiteY2" fmla="*/ 1428750 h 1580271"/>
                <a:gd name="connsiteX3" fmla="*/ 151249 w 1428551"/>
                <a:gd name="connsiteY3" fmla="*/ 325755 h 1580271"/>
                <a:gd name="connsiteX4" fmla="*/ 790377 w 1428551"/>
                <a:gd name="connsiteY4" fmla="*/ 0 h 1580271"/>
                <a:gd name="connsiteX5" fmla="*/ 790377 w 1428551"/>
                <a:gd name="connsiteY5" fmla="*/ 790575 h 1580271"/>
                <a:gd name="connsiteX0" fmla="*/ 790377 w 1428552"/>
                <a:gd name="connsiteY0" fmla="*/ 790575 h 1580271"/>
                <a:gd name="connsiteX1" fmla="*/ 1428552 w 1428552"/>
                <a:gd name="connsiteY1" fmla="*/ 1254443 h 1580271"/>
                <a:gd name="connsiteX2" fmla="*/ 325557 w 1428552"/>
                <a:gd name="connsiteY2" fmla="*/ 1428750 h 1580271"/>
                <a:gd name="connsiteX3" fmla="*/ 151249 w 1428552"/>
                <a:gd name="connsiteY3" fmla="*/ 325755 h 1580271"/>
                <a:gd name="connsiteX4" fmla="*/ 790377 w 1428552"/>
                <a:gd name="connsiteY4" fmla="*/ 0 h 1580271"/>
                <a:gd name="connsiteX5" fmla="*/ 790377 w 1428552"/>
                <a:gd name="connsiteY5" fmla="*/ 790575 h 158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552" h="1580271">
                  <a:moveTo>
                    <a:pt x="790377" y="790575"/>
                  </a:moveTo>
                  <a:lnTo>
                    <a:pt x="1428552" y="1254443"/>
                  </a:lnTo>
                  <a:cubicBezTo>
                    <a:pt x="1172329" y="1607820"/>
                    <a:pt x="677982" y="1685925"/>
                    <a:pt x="325557" y="1428750"/>
                  </a:cubicBezTo>
                  <a:cubicBezTo>
                    <a:pt x="-26868" y="1171575"/>
                    <a:pt x="-105926" y="678180"/>
                    <a:pt x="151249" y="325755"/>
                  </a:cubicBezTo>
                  <a:cubicBezTo>
                    <a:pt x="305554" y="114300"/>
                    <a:pt x="528439" y="0"/>
                    <a:pt x="790377" y="0"/>
                  </a:cubicBezTo>
                  <a:lnTo>
                    <a:pt x="790377" y="790575"/>
                  </a:lnTo>
                  <a:close/>
                </a:path>
              </a:pathLst>
            </a:custGeom>
            <a:noFill/>
            <a:ln w="95250" cap="flat">
              <a:solidFill>
                <a:srgbClr val="DA020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60" name="Tekstfelt 159">
            <a:extLst>
              <a:ext uri="{FF2B5EF4-FFF2-40B4-BE49-F238E27FC236}">
                <a16:creationId xmlns:a16="http://schemas.microsoft.com/office/drawing/2014/main" id="{72680279-30F8-4A46-BC72-C471D08B68E3}"/>
              </a:ext>
            </a:extLst>
          </p:cNvPr>
          <p:cNvSpPr txBox="1"/>
          <p:nvPr/>
        </p:nvSpPr>
        <p:spPr>
          <a:xfrm>
            <a:off x="2514673" y="639000"/>
            <a:ext cx="2391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FFF79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76.000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danskere lever i dag med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udiagnosticeret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type 2-diabetes</a:t>
            </a:r>
          </a:p>
        </p:txBody>
      </p:sp>
      <p:sp>
        <p:nvSpPr>
          <p:cNvPr id="162" name="Tekstfelt 161">
            <a:extLst>
              <a:ext uri="{FF2B5EF4-FFF2-40B4-BE49-F238E27FC236}">
                <a16:creationId xmlns:a16="http://schemas.microsoft.com/office/drawing/2014/main" id="{957EA1F5-3B8C-8D45-AE28-7F881116FAAC}"/>
              </a:ext>
            </a:extLst>
          </p:cNvPr>
          <p:cNvSpPr txBox="1"/>
          <p:nvPr/>
        </p:nvSpPr>
        <p:spPr>
          <a:xfrm>
            <a:off x="5834649" y="114062"/>
            <a:ext cx="26392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Mindst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C6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280.000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danskere har diabetes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C6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252.000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har type 2-diabetes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(inklusiv MODY og LADA)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C6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28.000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har type 1-diabetes</a:t>
            </a:r>
          </a:p>
        </p:txBody>
      </p:sp>
      <p:grpSp>
        <p:nvGrpSpPr>
          <p:cNvPr id="164" name="Grafik 83">
            <a:extLst>
              <a:ext uri="{FF2B5EF4-FFF2-40B4-BE49-F238E27FC236}">
                <a16:creationId xmlns:a16="http://schemas.microsoft.com/office/drawing/2014/main" id="{CC721632-4B7B-5047-A38C-F04EDE14AFEF}"/>
              </a:ext>
            </a:extLst>
          </p:cNvPr>
          <p:cNvGrpSpPr/>
          <p:nvPr/>
        </p:nvGrpSpPr>
        <p:grpSpPr>
          <a:xfrm>
            <a:off x="5243066" y="2394807"/>
            <a:ext cx="296728" cy="808124"/>
            <a:chOff x="6675119" y="1168717"/>
            <a:chExt cx="396255" cy="1079182"/>
          </a:xfrm>
          <a:solidFill>
            <a:srgbClr val="FFFFFF"/>
          </a:solidFill>
        </p:grpSpPr>
        <p:sp>
          <p:nvSpPr>
            <p:cNvPr id="165" name="Kombinationstegning 164">
              <a:extLst>
                <a:ext uri="{FF2B5EF4-FFF2-40B4-BE49-F238E27FC236}">
                  <a16:creationId xmlns:a16="http://schemas.microsoft.com/office/drawing/2014/main" id="{7D7A23B3-84E8-BD44-A404-F49811D74CF2}"/>
                </a:ext>
              </a:extLst>
            </p:cNvPr>
            <p:cNvSpPr/>
            <p:nvPr/>
          </p:nvSpPr>
          <p:spPr>
            <a:xfrm>
              <a:off x="6791325" y="1168717"/>
              <a:ext cx="163830" cy="163830"/>
            </a:xfrm>
            <a:custGeom>
              <a:avLst/>
              <a:gdLst>
                <a:gd name="connsiteX0" fmla="*/ 81915 w 163830"/>
                <a:gd name="connsiteY0" fmla="*/ 163830 h 163830"/>
                <a:gd name="connsiteX1" fmla="*/ 163830 w 163830"/>
                <a:gd name="connsiteY1" fmla="*/ 81915 h 163830"/>
                <a:gd name="connsiteX2" fmla="*/ 81915 w 163830"/>
                <a:gd name="connsiteY2" fmla="*/ 0 h 163830"/>
                <a:gd name="connsiteX3" fmla="*/ 0 w 163830"/>
                <a:gd name="connsiteY3" fmla="*/ 81915 h 163830"/>
                <a:gd name="connsiteX4" fmla="*/ 81915 w 163830"/>
                <a:gd name="connsiteY4" fmla="*/ 16383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163830"/>
                  </a:moveTo>
                  <a:cubicBezTo>
                    <a:pt x="127635" y="163830"/>
                    <a:pt x="163830" y="126682"/>
                    <a:pt x="163830" y="81915"/>
                  </a:cubicBezTo>
                  <a:cubicBezTo>
                    <a:pt x="163830" y="36195"/>
                    <a:pt x="126682" y="0"/>
                    <a:pt x="81915" y="0"/>
                  </a:cubicBezTo>
                  <a:cubicBezTo>
                    <a:pt x="36195" y="0"/>
                    <a:pt x="0" y="37147"/>
                    <a:pt x="0" y="81915"/>
                  </a:cubicBezTo>
                  <a:cubicBezTo>
                    <a:pt x="0" y="126682"/>
                    <a:pt x="36195" y="163830"/>
                    <a:pt x="81915" y="163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6" name="Kombinationstegning 165">
              <a:extLst>
                <a:ext uri="{FF2B5EF4-FFF2-40B4-BE49-F238E27FC236}">
                  <a16:creationId xmlns:a16="http://schemas.microsoft.com/office/drawing/2014/main" id="{E0C6FA2F-70C1-1347-9859-39146CFA0322}"/>
                </a:ext>
              </a:extLst>
            </p:cNvPr>
            <p:cNvSpPr/>
            <p:nvPr/>
          </p:nvSpPr>
          <p:spPr>
            <a:xfrm>
              <a:off x="6675119" y="1366837"/>
              <a:ext cx="396255" cy="881062"/>
            </a:xfrm>
            <a:custGeom>
              <a:avLst/>
              <a:gdLst>
                <a:gd name="connsiteX0" fmla="*/ 309563 w 396255"/>
                <a:gd name="connsiteY0" fmla="*/ 0 h 881062"/>
                <a:gd name="connsiteX1" fmla="*/ 273368 w 396255"/>
                <a:gd name="connsiteY1" fmla="*/ 0 h 881062"/>
                <a:gd name="connsiteX2" fmla="*/ 124778 w 396255"/>
                <a:gd name="connsiteY2" fmla="*/ 0 h 881062"/>
                <a:gd name="connsiteX3" fmla="*/ 87630 w 396255"/>
                <a:gd name="connsiteY3" fmla="*/ 0 h 881062"/>
                <a:gd name="connsiteX4" fmla="*/ 0 w 396255"/>
                <a:gd name="connsiteY4" fmla="*/ 73343 h 881062"/>
                <a:gd name="connsiteX5" fmla="*/ 0 w 396255"/>
                <a:gd name="connsiteY5" fmla="*/ 381953 h 881062"/>
                <a:gd name="connsiteX6" fmla="*/ 36195 w 396255"/>
                <a:gd name="connsiteY6" fmla="*/ 418148 h 881062"/>
                <a:gd name="connsiteX7" fmla="*/ 72390 w 396255"/>
                <a:gd name="connsiteY7" fmla="*/ 381953 h 881062"/>
                <a:gd name="connsiteX8" fmla="*/ 72390 w 396255"/>
                <a:gd name="connsiteY8" fmla="*/ 381953 h 881062"/>
                <a:gd name="connsiteX9" fmla="*/ 72390 w 396255"/>
                <a:gd name="connsiteY9" fmla="*/ 381953 h 881062"/>
                <a:gd name="connsiteX10" fmla="*/ 72390 w 396255"/>
                <a:gd name="connsiteY10" fmla="*/ 124777 h 881062"/>
                <a:gd name="connsiteX11" fmla="*/ 72390 w 396255"/>
                <a:gd name="connsiteY11" fmla="*/ 124777 h 881062"/>
                <a:gd name="connsiteX12" fmla="*/ 80010 w 396255"/>
                <a:gd name="connsiteY12" fmla="*/ 117158 h 881062"/>
                <a:gd name="connsiteX13" fmla="*/ 87630 w 396255"/>
                <a:gd name="connsiteY13" fmla="*/ 124777 h 881062"/>
                <a:gd name="connsiteX14" fmla="*/ 87630 w 396255"/>
                <a:gd name="connsiteY14" fmla="*/ 124777 h 881062"/>
                <a:gd name="connsiteX15" fmla="*/ 87630 w 396255"/>
                <a:gd name="connsiteY15" fmla="*/ 124777 h 881062"/>
                <a:gd name="connsiteX16" fmla="*/ 87630 w 396255"/>
                <a:gd name="connsiteY16" fmla="*/ 829628 h 881062"/>
                <a:gd name="connsiteX17" fmla="*/ 87630 w 396255"/>
                <a:gd name="connsiteY17" fmla="*/ 829628 h 881062"/>
                <a:gd name="connsiteX18" fmla="*/ 139065 w 396255"/>
                <a:gd name="connsiteY18" fmla="*/ 881063 h 881062"/>
                <a:gd name="connsiteX19" fmla="*/ 190500 w 396255"/>
                <a:gd name="connsiteY19" fmla="*/ 829628 h 881062"/>
                <a:gd name="connsiteX20" fmla="*/ 190500 w 396255"/>
                <a:gd name="connsiteY20" fmla="*/ 422910 h 881062"/>
                <a:gd name="connsiteX21" fmla="*/ 190500 w 396255"/>
                <a:gd name="connsiteY21" fmla="*/ 422910 h 881062"/>
                <a:gd name="connsiteX22" fmla="*/ 190500 w 396255"/>
                <a:gd name="connsiteY22" fmla="*/ 422910 h 881062"/>
                <a:gd name="connsiteX23" fmla="*/ 198120 w 396255"/>
                <a:gd name="connsiteY23" fmla="*/ 415290 h 881062"/>
                <a:gd name="connsiteX24" fmla="*/ 205740 w 396255"/>
                <a:gd name="connsiteY24" fmla="*/ 422910 h 881062"/>
                <a:gd name="connsiteX25" fmla="*/ 205740 w 396255"/>
                <a:gd name="connsiteY25" fmla="*/ 422910 h 881062"/>
                <a:gd name="connsiteX26" fmla="*/ 205740 w 396255"/>
                <a:gd name="connsiteY26" fmla="*/ 422910 h 881062"/>
                <a:gd name="connsiteX27" fmla="*/ 205740 w 396255"/>
                <a:gd name="connsiteY27" fmla="*/ 829628 h 881062"/>
                <a:gd name="connsiteX28" fmla="*/ 205740 w 396255"/>
                <a:gd name="connsiteY28" fmla="*/ 829628 h 881062"/>
                <a:gd name="connsiteX29" fmla="*/ 257175 w 396255"/>
                <a:gd name="connsiteY29" fmla="*/ 881063 h 881062"/>
                <a:gd name="connsiteX30" fmla="*/ 308610 w 396255"/>
                <a:gd name="connsiteY30" fmla="*/ 829628 h 881062"/>
                <a:gd name="connsiteX31" fmla="*/ 308610 w 396255"/>
                <a:gd name="connsiteY31" fmla="*/ 829628 h 881062"/>
                <a:gd name="connsiteX32" fmla="*/ 308610 w 396255"/>
                <a:gd name="connsiteY32" fmla="*/ 124777 h 881062"/>
                <a:gd name="connsiteX33" fmla="*/ 308610 w 396255"/>
                <a:gd name="connsiteY33" fmla="*/ 124777 h 881062"/>
                <a:gd name="connsiteX34" fmla="*/ 316230 w 396255"/>
                <a:gd name="connsiteY34" fmla="*/ 117158 h 881062"/>
                <a:gd name="connsiteX35" fmla="*/ 323850 w 396255"/>
                <a:gd name="connsiteY35" fmla="*/ 124777 h 881062"/>
                <a:gd name="connsiteX36" fmla="*/ 323850 w 396255"/>
                <a:gd name="connsiteY36" fmla="*/ 124777 h 881062"/>
                <a:gd name="connsiteX37" fmla="*/ 323850 w 396255"/>
                <a:gd name="connsiteY37" fmla="*/ 381000 h 881062"/>
                <a:gd name="connsiteX38" fmla="*/ 323850 w 396255"/>
                <a:gd name="connsiteY38" fmla="*/ 381000 h 881062"/>
                <a:gd name="connsiteX39" fmla="*/ 360045 w 396255"/>
                <a:gd name="connsiteY39" fmla="*/ 417195 h 881062"/>
                <a:gd name="connsiteX40" fmla="*/ 396240 w 396255"/>
                <a:gd name="connsiteY40" fmla="*/ 381000 h 881062"/>
                <a:gd name="connsiteX41" fmla="*/ 396240 w 396255"/>
                <a:gd name="connsiteY41" fmla="*/ 381000 h 881062"/>
                <a:gd name="connsiteX42" fmla="*/ 396240 w 396255"/>
                <a:gd name="connsiteY42" fmla="*/ 78105 h 881062"/>
                <a:gd name="connsiteX43" fmla="*/ 309563 w 396255"/>
                <a:gd name="connsiteY43" fmla="*/ 0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6255" h="881062">
                  <a:moveTo>
                    <a:pt x="309563" y="0"/>
                  </a:moveTo>
                  <a:lnTo>
                    <a:pt x="273368" y="0"/>
                  </a:lnTo>
                  <a:lnTo>
                    <a:pt x="124778" y="0"/>
                  </a:lnTo>
                  <a:lnTo>
                    <a:pt x="87630" y="0"/>
                  </a:lnTo>
                  <a:cubicBezTo>
                    <a:pt x="43815" y="0"/>
                    <a:pt x="0" y="31432"/>
                    <a:pt x="0" y="73343"/>
                  </a:cubicBezTo>
                  <a:lnTo>
                    <a:pt x="0" y="381953"/>
                  </a:lnTo>
                  <a:cubicBezTo>
                    <a:pt x="0" y="401955"/>
                    <a:pt x="16193" y="418148"/>
                    <a:pt x="36195" y="418148"/>
                  </a:cubicBezTo>
                  <a:cubicBezTo>
                    <a:pt x="56198" y="418148"/>
                    <a:pt x="72390" y="401955"/>
                    <a:pt x="72390" y="381953"/>
                  </a:cubicBezTo>
                  <a:cubicBezTo>
                    <a:pt x="72390" y="381953"/>
                    <a:pt x="72390" y="381953"/>
                    <a:pt x="72390" y="381953"/>
                  </a:cubicBezTo>
                  <a:lnTo>
                    <a:pt x="72390" y="381953"/>
                  </a:lnTo>
                  <a:lnTo>
                    <a:pt x="72390" y="124777"/>
                  </a:lnTo>
                  <a:lnTo>
                    <a:pt x="72390" y="124777"/>
                  </a:lnTo>
                  <a:cubicBezTo>
                    <a:pt x="72390" y="120967"/>
                    <a:pt x="76200" y="117158"/>
                    <a:pt x="80010" y="117158"/>
                  </a:cubicBezTo>
                  <a:cubicBezTo>
                    <a:pt x="83820" y="117158"/>
                    <a:pt x="87630" y="120967"/>
                    <a:pt x="87630" y="124777"/>
                  </a:cubicBezTo>
                  <a:cubicBezTo>
                    <a:pt x="87630" y="124777"/>
                    <a:pt x="87630" y="124777"/>
                    <a:pt x="87630" y="124777"/>
                  </a:cubicBezTo>
                  <a:lnTo>
                    <a:pt x="87630" y="124777"/>
                  </a:lnTo>
                  <a:lnTo>
                    <a:pt x="87630" y="829628"/>
                  </a:lnTo>
                  <a:cubicBezTo>
                    <a:pt x="87630" y="829628"/>
                    <a:pt x="87630" y="829628"/>
                    <a:pt x="87630" y="829628"/>
                  </a:cubicBezTo>
                  <a:cubicBezTo>
                    <a:pt x="87630" y="858203"/>
                    <a:pt x="110490" y="881063"/>
                    <a:pt x="139065" y="881063"/>
                  </a:cubicBezTo>
                  <a:cubicBezTo>
                    <a:pt x="167640" y="881063"/>
                    <a:pt x="190500" y="858203"/>
                    <a:pt x="190500" y="829628"/>
                  </a:cubicBezTo>
                  <a:lnTo>
                    <a:pt x="190500" y="422910"/>
                  </a:lnTo>
                  <a:lnTo>
                    <a:pt x="190500" y="422910"/>
                  </a:lnTo>
                  <a:cubicBezTo>
                    <a:pt x="190500" y="422910"/>
                    <a:pt x="190500" y="422910"/>
                    <a:pt x="190500" y="422910"/>
                  </a:cubicBezTo>
                  <a:cubicBezTo>
                    <a:pt x="190500" y="419100"/>
                    <a:pt x="194310" y="415290"/>
                    <a:pt x="198120" y="415290"/>
                  </a:cubicBezTo>
                  <a:cubicBezTo>
                    <a:pt x="201930" y="415290"/>
                    <a:pt x="205740" y="419100"/>
                    <a:pt x="205740" y="422910"/>
                  </a:cubicBezTo>
                  <a:cubicBezTo>
                    <a:pt x="205740" y="422910"/>
                    <a:pt x="205740" y="422910"/>
                    <a:pt x="205740" y="422910"/>
                  </a:cubicBezTo>
                  <a:lnTo>
                    <a:pt x="205740" y="422910"/>
                  </a:lnTo>
                  <a:lnTo>
                    <a:pt x="205740" y="829628"/>
                  </a:lnTo>
                  <a:cubicBezTo>
                    <a:pt x="205740" y="829628"/>
                    <a:pt x="205740" y="829628"/>
                    <a:pt x="205740" y="829628"/>
                  </a:cubicBezTo>
                  <a:cubicBezTo>
                    <a:pt x="205740" y="858203"/>
                    <a:pt x="228600" y="881063"/>
                    <a:pt x="257175" y="881063"/>
                  </a:cubicBezTo>
                  <a:cubicBezTo>
                    <a:pt x="285750" y="881063"/>
                    <a:pt x="308610" y="858203"/>
                    <a:pt x="308610" y="829628"/>
                  </a:cubicBezTo>
                  <a:lnTo>
                    <a:pt x="308610" y="829628"/>
                  </a:lnTo>
                  <a:lnTo>
                    <a:pt x="308610" y="124777"/>
                  </a:lnTo>
                  <a:lnTo>
                    <a:pt x="308610" y="124777"/>
                  </a:lnTo>
                  <a:cubicBezTo>
                    <a:pt x="308610" y="120967"/>
                    <a:pt x="312420" y="117158"/>
                    <a:pt x="316230" y="117158"/>
                  </a:cubicBezTo>
                  <a:cubicBezTo>
                    <a:pt x="320993" y="117158"/>
                    <a:pt x="323850" y="120967"/>
                    <a:pt x="323850" y="124777"/>
                  </a:cubicBezTo>
                  <a:cubicBezTo>
                    <a:pt x="323850" y="124777"/>
                    <a:pt x="323850" y="124777"/>
                    <a:pt x="323850" y="124777"/>
                  </a:cubicBezTo>
                  <a:lnTo>
                    <a:pt x="323850" y="381000"/>
                  </a:lnTo>
                  <a:cubicBezTo>
                    <a:pt x="323850" y="381000"/>
                    <a:pt x="323850" y="381000"/>
                    <a:pt x="323850" y="381000"/>
                  </a:cubicBezTo>
                  <a:cubicBezTo>
                    <a:pt x="323850" y="401003"/>
                    <a:pt x="340043" y="417195"/>
                    <a:pt x="360045" y="417195"/>
                  </a:cubicBezTo>
                  <a:cubicBezTo>
                    <a:pt x="380048" y="417195"/>
                    <a:pt x="396240" y="401003"/>
                    <a:pt x="396240" y="381000"/>
                  </a:cubicBezTo>
                  <a:lnTo>
                    <a:pt x="396240" y="381000"/>
                  </a:lnTo>
                  <a:lnTo>
                    <a:pt x="396240" y="78105"/>
                  </a:lnTo>
                  <a:cubicBezTo>
                    <a:pt x="397193" y="34290"/>
                    <a:pt x="354330" y="0"/>
                    <a:pt x="3095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68" name="Tekstfelt 167">
            <a:extLst>
              <a:ext uri="{FF2B5EF4-FFF2-40B4-BE49-F238E27FC236}">
                <a16:creationId xmlns:a16="http://schemas.microsoft.com/office/drawing/2014/main" id="{0153E1DF-5C5B-5B44-86CD-C331B36AAADC}"/>
              </a:ext>
            </a:extLst>
          </p:cNvPr>
          <p:cNvSpPr txBox="1"/>
          <p:nvPr/>
        </p:nvSpPr>
        <p:spPr>
          <a:xfrm>
            <a:off x="2003767" y="3818402"/>
            <a:ext cx="2391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 alle personer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 type 2-diabetes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har allerede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følge-sygdomme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på diagnosetidspunktet</a:t>
            </a:r>
          </a:p>
        </p:txBody>
      </p:sp>
      <p:sp>
        <p:nvSpPr>
          <p:cNvPr id="169" name="Tekstfelt 168">
            <a:extLst>
              <a:ext uri="{FF2B5EF4-FFF2-40B4-BE49-F238E27FC236}">
                <a16:creationId xmlns:a16="http://schemas.microsoft.com/office/drawing/2014/main" id="{BB2FFDE6-8CFB-9749-BB1C-9CD11340186B}"/>
              </a:ext>
            </a:extLst>
          </p:cNvPr>
          <p:cNvSpPr txBox="1"/>
          <p:nvPr/>
        </p:nvSpPr>
        <p:spPr>
          <a:xfrm>
            <a:off x="10111810" y="1265702"/>
            <a:ext cx="206891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2030 vil der være </a:t>
            </a: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467.000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personer, der lever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 diabetes i Danmark. Det svarer 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7,7 %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 befolkningen</a:t>
            </a:r>
          </a:p>
        </p:txBody>
      </p:sp>
      <p:sp>
        <p:nvSpPr>
          <p:cNvPr id="170" name="Tekstfelt 169">
            <a:extLst>
              <a:ext uri="{FF2B5EF4-FFF2-40B4-BE49-F238E27FC236}">
                <a16:creationId xmlns:a16="http://schemas.microsoft.com/office/drawing/2014/main" id="{21B62366-B322-344E-82A3-2CAF3A69EF50}"/>
              </a:ext>
            </a:extLst>
          </p:cNvPr>
          <p:cNvSpPr txBox="1"/>
          <p:nvPr/>
        </p:nvSpPr>
        <p:spPr>
          <a:xfrm>
            <a:off x="4432310" y="3818402"/>
            <a:ext cx="451964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</a:t>
            </a:r>
          </a:p>
          <a:p>
            <a:pPr marL="0" marR="0" lvl="0" indent="0" algn="l" defTabSz="914400" rtl="0" eaLnBrk="1" fontAlgn="auto" latinLnBrk="0" hangingPunct="1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0" b="1" i="0" u="none" strike="noStrike" kern="1200" cap="none" spc="0" normalizeH="0" baseline="0" noProof="0" dirty="0">
                <a:ln>
                  <a:noFill/>
                </a:ln>
                <a:solidFill>
                  <a:srgbClr val="92C5E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360.000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danskere har prædiabetes</a:t>
            </a:r>
          </a:p>
        </p:txBody>
      </p:sp>
      <p:sp>
        <p:nvSpPr>
          <p:cNvPr id="171" name="Tekstfelt 170">
            <a:extLst>
              <a:ext uri="{FF2B5EF4-FFF2-40B4-BE49-F238E27FC236}">
                <a16:creationId xmlns:a16="http://schemas.microsoft.com/office/drawing/2014/main" id="{1883ACB0-8998-3F46-903D-47988A11A542}"/>
              </a:ext>
            </a:extLst>
          </p:cNvPr>
          <p:cNvSpPr txBox="1"/>
          <p:nvPr/>
        </p:nvSpPr>
        <p:spPr>
          <a:xfrm>
            <a:off x="9379812" y="5174413"/>
            <a:ext cx="2680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Diabetes koster dagligt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det danske samfund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C6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87 mio. kr.</a:t>
            </a:r>
          </a:p>
        </p:txBody>
      </p:sp>
      <p:sp>
        <p:nvSpPr>
          <p:cNvPr id="173" name="Tekstfelt 172">
            <a:extLst>
              <a:ext uri="{FF2B5EF4-FFF2-40B4-BE49-F238E27FC236}">
                <a16:creationId xmlns:a16="http://schemas.microsoft.com/office/drawing/2014/main" id="{E6136C0D-3877-EE4B-9DE9-6FFE61020CAA}"/>
              </a:ext>
            </a:extLst>
          </p:cNvPr>
          <p:cNvSpPr txBox="1"/>
          <p:nvPr/>
        </p:nvSpPr>
        <p:spPr>
          <a:xfrm>
            <a:off x="4293976" y="6432401"/>
            <a:ext cx="4862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Find tal her: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https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://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diabetes.dk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/forskning/viden-om-diabetes/diabetes-i-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danmark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E898276-3E04-49AF-BC60-F1998DAA823B}"/>
              </a:ext>
            </a:extLst>
          </p:cNvPr>
          <p:cNvGrpSpPr/>
          <p:nvPr/>
        </p:nvGrpSpPr>
        <p:grpSpPr>
          <a:xfrm>
            <a:off x="4549694" y="5747784"/>
            <a:ext cx="4288569" cy="490222"/>
            <a:chOff x="4549694" y="5671584"/>
            <a:chExt cx="4288569" cy="490222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82" name="Grafik 83">
              <a:extLst>
                <a:ext uri="{FF2B5EF4-FFF2-40B4-BE49-F238E27FC236}">
                  <a16:creationId xmlns:a16="http://schemas.microsoft.com/office/drawing/2014/main" id="{BC23B315-1202-4320-A0CC-CC4E44F3D4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49694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83" name="Kombinationstegning 97">
                <a:extLst>
                  <a:ext uri="{FF2B5EF4-FFF2-40B4-BE49-F238E27FC236}">
                    <a16:creationId xmlns:a16="http://schemas.microsoft.com/office/drawing/2014/main" id="{8B25E9F6-80CC-434C-8786-D9FAA601D57B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84" name="Kombinationstegning 98">
                <a:extLst>
                  <a:ext uri="{FF2B5EF4-FFF2-40B4-BE49-F238E27FC236}">
                    <a16:creationId xmlns:a16="http://schemas.microsoft.com/office/drawing/2014/main" id="{70320460-3358-487C-8CC6-52941B5DD36C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afik 83">
              <a:extLst>
                <a:ext uri="{FF2B5EF4-FFF2-40B4-BE49-F238E27FC236}">
                  <a16:creationId xmlns:a16="http://schemas.microsoft.com/office/drawing/2014/main" id="{03040E84-F92B-44F2-985E-0E10CCEE17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65738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95" name="Kombinationstegning 97">
                <a:extLst>
                  <a:ext uri="{FF2B5EF4-FFF2-40B4-BE49-F238E27FC236}">
                    <a16:creationId xmlns:a16="http://schemas.microsoft.com/office/drawing/2014/main" id="{6DBE5190-071D-4272-BEA0-F9FE4E1F5A6F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6" name="Kombinationstegning 98">
                <a:extLst>
                  <a:ext uri="{FF2B5EF4-FFF2-40B4-BE49-F238E27FC236}">
                    <a16:creationId xmlns:a16="http://schemas.microsoft.com/office/drawing/2014/main" id="{4D2EF1DB-BC78-4059-86B8-85E92C8C2284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afik 83">
              <a:extLst>
                <a:ext uri="{FF2B5EF4-FFF2-40B4-BE49-F238E27FC236}">
                  <a16:creationId xmlns:a16="http://schemas.microsoft.com/office/drawing/2014/main" id="{8481D424-00A5-4492-84C7-E1CEA736B8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81782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59" name="Kombinationstegning 97">
                <a:extLst>
                  <a:ext uri="{FF2B5EF4-FFF2-40B4-BE49-F238E27FC236}">
                    <a16:creationId xmlns:a16="http://schemas.microsoft.com/office/drawing/2014/main" id="{65EF89D1-C927-4210-A517-A01D2C5DE745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61" name="Kombinationstegning 98">
                <a:extLst>
                  <a:ext uri="{FF2B5EF4-FFF2-40B4-BE49-F238E27FC236}">
                    <a16:creationId xmlns:a16="http://schemas.microsoft.com/office/drawing/2014/main" id="{156D6FDF-47A9-4675-BD98-442E894FD2BC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afik 83">
              <a:extLst>
                <a:ext uri="{FF2B5EF4-FFF2-40B4-BE49-F238E27FC236}">
                  <a16:creationId xmlns:a16="http://schemas.microsoft.com/office/drawing/2014/main" id="{102E095F-A04C-453C-8103-04ED312237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7826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74" name="Kombinationstegning 97">
                <a:extLst>
                  <a:ext uri="{FF2B5EF4-FFF2-40B4-BE49-F238E27FC236}">
                    <a16:creationId xmlns:a16="http://schemas.microsoft.com/office/drawing/2014/main" id="{C4DFA630-87B1-4521-BF80-54E16228F360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5" name="Kombinationstegning 98">
                <a:extLst>
                  <a:ext uri="{FF2B5EF4-FFF2-40B4-BE49-F238E27FC236}">
                    <a16:creationId xmlns:a16="http://schemas.microsoft.com/office/drawing/2014/main" id="{1E5BC0BB-C9E3-4B35-927D-3FCEBA600071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afik 83">
              <a:extLst>
                <a:ext uri="{FF2B5EF4-FFF2-40B4-BE49-F238E27FC236}">
                  <a16:creationId xmlns:a16="http://schemas.microsoft.com/office/drawing/2014/main" id="{83FE20C9-16C3-4BA1-8AC7-DEAD1A7BB7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3870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77" name="Kombinationstegning 97">
                <a:extLst>
                  <a:ext uri="{FF2B5EF4-FFF2-40B4-BE49-F238E27FC236}">
                    <a16:creationId xmlns:a16="http://schemas.microsoft.com/office/drawing/2014/main" id="{2E3C75A8-5CD5-4BF0-9895-9DE288C96A1A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8" name="Kombinationstegning 98">
                <a:extLst>
                  <a:ext uri="{FF2B5EF4-FFF2-40B4-BE49-F238E27FC236}">
                    <a16:creationId xmlns:a16="http://schemas.microsoft.com/office/drawing/2014/main" id="{7246C08C-9CE3-495B-8E34-35106DE64610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afik 83">
              <a:extLst>
                <a:ext uri="{FF2B5EF4-FFF2-40B4-BE49-F238E27FC236}">
                  <a16:creationId xmlns:a16="http://schemas.microsoft.com/office/drawing/2014/main" id="{314274E9-A0BA-4828-B551-B55893F3C3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9914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80" name="Kombinationstegning 97">
                <a:extLst>
                  <a:ext uri="{FF2B5EF4-FFF2-40B4-BE49-F238E27FC236}">
                    <a16:creationId xmlns:a16="http://schemas.microsoft.com/office/drawing/2014/main" id="{6BE6232C-45CC-4F7D-A121-EEDAC704DF98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1" name="Kombinationstegning 98">
                <a:extLst>
                  <a:ext uri="{FF2B5EF4-FFF2-40B4-BE49-F238E27FC236}">
                    <a16:creationId xmlns:a16="http://schemas.microsoft.com/office/drawing/2014/main" id="{2090E0E2-6EEE-4831-9DAC-47FE50C0C3ED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afik 83">
              <a:extLst>
                <a:ext uri="{FF2B5EF4-FFF2-40B4-BE49-F238E27FC236}">
                  <a16:creationId xmlns:a16="http://schemas.microsoft.com/office/drawing/2014/main" id="{F8D943E2-0396-4B85-9B6C-C8F1D1E191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45958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83" name="Kombinationstegning 97">
                <a:extLst>
                  <a:ext uri="{FF2B5EF4-FFF2-40B4-BE49-F238E27FC236}">
                    <a16:creationId xmlns:a16="http://schemas.microsoft.com/office/drawing/2014/main" id="{5E26DD7F-5361-4239-97B0-3DCA39F1A0B1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4" name="Kombinationstegning 98">
                <a:extLst>
                  <a:ext uri="{FF2B5EF4-FFF2-40B4-BE49-F238E27FC236}">
                    <a16:creationId xmlns:a16="http://schemas.microsoft.com/office/drawing/2014/main" id="{9C4EEB9C-C148-468B-B9CE-C7F352AAB413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afik 83">
              <a:extLst>
                <a:ext uri="{FF2B5EF4-FFF2-40B4-BE49-F238E27FC236}">
                  <a16:creationId xmlns:a16="http://schemas.microsoft.com/office/drawing/2014/main" id="{999A08A8-BA79-4FD8-B168-64207A0C8A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62002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86" name="Kombinationstegning 97">
                <a:extLst>
                  <a:ext uri="{FF2B5EF4-FFF2-40B4-BE49-F238E27FC236}">
                    <a16:creationId xmlns:a16="http://schemas.microsoft.com/office/drawing/2014/main" id="{7867D140-F751-4D5B-9218-966CCE25C28F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87" name="Kombinationstegning 98">
                <a:extLst>
                  <a:ext uri="{FF2B5EF4-FFF2-40B4-BE49-F238E27FC236}">
                    <a16:creationId xmlns:a16="http://schemas.microsoft.com/office/drawing/2014/main" id="{F177567A-9393-4E0F-B1B7-E497AC0CC177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88" name="Grafik 83">
              <a:extLst>
                <a:ext uri="{FF2B5EF4-FFF2-40B4-BE49-F238E27FC236}">
                  <a16:creationId xmlns:a16="http://schemas.microsoft.com/office/drawing/2014/main" id="{93641071-0E46-45DC-A7A3-87BB8F568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94090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89" name="Kombinationstegning 97">
                <a:extLst>
                  <a:ext uri="{FF2B5EF4-FFF2-40B4-BE49-F238E27FC236}">
                    <a16:creationId xmlns:a16="http://schemas.microsoft.com/office/drawing/2014/main" id="{EC4A4A0E-B141-4944-9926-BB669773C8C5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0" name="Kombinationstegning 98">
                <a:extLst>
                  <a:ext uri="{FF2B5EF4-FFF2-40B4-BE49-F238E27FC236}">
                    <a16:creationId xmlns:a16="http://schemas.microsoft.com/office/drawing/2014/main" id="{77039A05-BE07-4FF3-9264-06B89E3A73EE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afik 83">
              <a:extLst>
                <a:ext uri="{FF2B5EF4-FFF2-40B4-BE49-F238E27FC236}">
                  <a16:creationId xmlns:a16="http://schemas.microsoft.com/office/drawing/2014/main" id="{F6372FB6-4B2A-443B-99C7-4C76C9ABA9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8046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92" name="Kombinationstegning 97">
                <a:extLst>
                  <a:ext uri="{FF2B5EF4-FFF2-40B4-BE49-F238E27FC236}">
                    <a16:creationId xmlns:a16="http://schemas.microsoft.com/office/drawing/2014/main" id="{EA46356B-3CE2-4347-85B7-4B7E523AA121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3" name="Kombinationstegning 98">
                <a:extLst>
                  <a:ext uri="{FF2B5EF4-FFF2-40B4-BE49-F238E27FC236}">
                    <a16:creationId xmlns:a16="http://schemas.microsoft.com/office/drawing/2014/main" id="{327CDEA4-B123-4763-A25B-BE71D30924E9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rafik 83">
              <a:extLst>
                <a:ext uri="{FF2B5EF4-FFF2-40B4-BE49-F238E27FC236}">
                  <a16:creationId xmlns:a16="http://schemas.microsoft.com/office/drawing/2014/main" id="{633DD5B8-16EC-4B0B-9894-65FDCE2F52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10134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95" name="Kombinationstegning 97">
                <a:extLst>
                  <a:ext uri="{FF2B5EF4-FFF2-40B4-BE49-F238E27FC236}">
                    <a16:creationId xmlns:a16="http://schemas.microsoft.com/office/drawing/2014/main" id="{075DE29C-BF14-489E-A7F0-4902EDED46A6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6" name="Kombinationstegning 98">
                <a:extLst>
                  <a:ext uri="{FF2B5EF4-FFF2-40B4-BE49-F238E27FC236}">
                    <a16:creationId xmlns:a16="http://schemas.microsoft.com/office/drawing/2014/main" id="{1A3680EE-6041-4BC7-8F4B-1120E7ED9AA8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197" name="Grafik 83">
              <a:extLst>
                <a:ext uri="{FF2B5EF4-FFF2-40B4-BE49-F238E27FC236}">
                  <a16:creationId xmlns:a16="http://schemas.microsoft.com/office/drawing/2014/main" id="{B7D9751C-223F-47ED-9103-7A5015F050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42222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198" name="Kombinationstegning 97">
                <a:extLst>
                  <a:ext uri="{FF2B5EF4-FFF2-40B4-BE49-F238E27FC236}">
                    <a16:creationId xmlns:a16="http://schemas.microsoft.com/office/drawing/2014/main" id="{8729AA3F-1B77-4B95-A2EE-A33B828C1B3D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99" name="Kombinationstegning 98">
                <a:extLst>
                  <a:ext uri="{FF2B5EF4-FFF2-40B4-BE49-F238E27FC236}">
                    <a16:creationId xmlns:a16="http://schemas.microsoft.com/office/drawing/2014/main" id="{16E73497-2CE1-4459-AAD8-AD7C6BDF8BA6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fik 83">
              <a:extLst>
                <a:ext uri="{FF2B5EF4-FFF2-40B4-BE49-F238E27FC236}">
                  <a16:creationId xmlns:a16="http://schemas.microsoft.com/office/drawing/2014/main" id="{2B1E6A41-3C36-4162-BB81-0C3F8AD827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6178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205" name="Kombinationstegning 97">
                <a:extLst>
                  <a:ext uri="{FF2B5EF4-FFF2-40B4-BE49-F238E27FC236}">
                    <a16:creationId xmlns:a16="http://schemas.microsoft.com/office/drawing/2014/main" id="{BACCD3BE-ABDE-489D-A181-ADAFDB2C7E05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6" name="Kombinationstegning 98">
                <a:extLst>
                  <a:ext uri="{FF2B5EF4-FFF2-40B4-BE49-F238E27FC236}">
                    <a16:creationId xmlns:a16="http://schemas.microsoft.com/office/drawing/2014/main" id="{209A5E58-2C23-4774-91B0-5076D203B0FF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afik 83">
              <a:extLst>
                <a:ext uri="{FF2B5EF4-FFF2-40B4-BE49-F238E27FC236}">
                  <a16:creationId xmlns:a16="http://schemas.microsoft.com/office/drawing/2014/main" id="{E91D5852-FB50-4811-AC02-888737F7E5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58263" y="5671584"/>
              <a:ext cx="180000" cy="490222"/>
              <a:chOff x="6675119" y="1168717"/>
              <a:chExt cx="396255" cy="1079182"/>
            </a:xfrm>
            <a:grpFill/>
          </p:grpSpPr>
          <p:sp>
            <p:nvSpPr>
              <p:cNvPr id="208" name="Kombinationstegning 97">
                <a:extLst>
                  <a:ext uri="{FF2B5EF4-FFF2-40B4-BE49-F238E27FC236}">
                    <a16:creationId xmlns:a16="http://schemas.microsoft.com/office/drawing/2014/main" id="{987720E1-E82F-4F4F-8A6B-419CFDEAF7C0}"/>
                  </a:ext>
                </a:extLst>
              </p:cNvPr>
              <p:cNvSpPr/>
              <p:nvPr/>
            </p:nvSpPr>
            <p:spPr>
              <a:xfrm>
                <a:off x="6791325" y="1168717"/>
                <a:ext cx="163830" cy="163830"/>
              </a:xfrm>
              <a:custGeom>
                <a:avLst/>
                <a:gdLst>
                  <a:gd name="connsiteX0" fmla="*/ 81915 w 163830"/>
                  <a:gd name="connsiteY0" fmla="*/ 163830 h 163830"/>
                  <a:gd name="connsiteX1" fmla="*/ 163830 w 163830"/>
                  <a:gd name="connsiteY1" fmla="*/ 81915 h 163830"/>
                  <a:gd name="connsiteX2" fmla="*/ 81915 w 163830"/>
                  <a:gd name="connsiteY2" fmla="*/ 0 h 163830"/>
                  <a:gd name="connsiteX3" fmla="*/ 0 w 163830"/>
                  <a:gd name="connsiteY3" fmla="*/ 81915 h 163830"/>
                  <a:gd name="connsiteX4" fmla="*/ 81915 w 163830"/>
                  <a:gd name="connsiteY4" fmla="*/ 163830 h 16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" h="163830">
                    <a:moveTo>
                      <a:pt x="81915" y="163830"/>
                    </a:moveTo>
                    <a:cubicBezTo>
                      <a:pt x="127635" y="163830"/>
                      <a:pt x="163830" y="126682"/>
                      <a:pt x="163830" y="81915"/>
                    </a:cubicBezTo>
                    <a:cubicBezTo>
                      <a:pt x="163830" y="36195"/>
                      <a:pt x="126682" y="0"/>
                      <a:pt x="81915" y="0"/>
                    </a:cubicBezTo>
                    <a:cubicBezTo>
                      <a:pt x="36195" y="0"/>
                      <a:pt x="0" y="37147"/>
                      <a:pt x="0" y="81915"/>
                    </a:cubicBezTo>
                    <a:cubicBezTo>
                      <a:pt x="0" y="126682"/>
                      <a:pt x="36195" y="163830"/>
                      <a:pt x="81915" y="1638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209" name="Kombinationstegning 98">
                <a:extLst>
                  <a:ext uri="{FF2B5EF4-FFF2-40B4-BE49-F238E27FC236}">
                    <a16:creationId xmlns:a16="http://schemas.microsoft.com/office/drawing/2014/main" id="{2CD52C8A-760D-4505-9BCA-B7C470905A93}"/>
                  </a:ext>
                </a:extLst>
              </p:cNvPr>
              <p:cNvSpPr/>
              <p:nvPr/>
            </p:nvSpPr>
            <p:spPr>
              <a:xfrm>
                <a:off x="6675119" y="1366837"/>
                <a:ext cx="396255" cy="881062"/>
              </a:xfrm>
              <a:custGeom>
                <a:avLst/>
                <a:gdLst>
                  <a:gd name="connsiteX0" fmla="*/ 309563 w 396255"/>
                  <a:gd name="connsiteY0" fmla="*/ 0 h 881062"/>
                  <a:gd name="connsiteX1" fmla="*/ 273368 w 396255"/>
                  <a:gd name="connsiteY1" fmla="*/ 0 h 881062"/>
                  <a:gd name="connsiteX2" fmla="*/ 124778 w 396255"/>
                  <a:gd name="connsiteY2" fmla="*/ 0 h 881062"/>
                  <a:gd name="connsiteX3" fmla="*/ 87630 w 396255"/>
                  <a:gd name="connsiteY3" fmla="*/ 0 h 881062"/>
                  <a:gd name="connsiteX4" fmla="*/ 0 w 396255"/>
                  <a:gd name="connsiteY4" fmla="*/ 73343 h 881062"/>
                  <a:gd name="connsiteX5" fmla="*/ 0 w 396255"/>
                  <a:gd name="connsiteY5" fmla="*/ 381953 h 881062"/>
                  <a:gd name="connsiteX6" fmla="*/ 36195 w 396255"/>
                  <a:gd name="connsiteY6" fmla="*/ 418148 h 881062"/>
                  <a:gd name="connsiteX7" fmla="*/ 72390 w 396255"/>
                  <a:gd name="connsiteY7" fmla="*/ 381953 h 881062"/>
                  <a:gd name="connsiteX8" fmla="*/ 72390 w 396255"/>
                  <a:gd name="connsiteY8" fmla="*/ 381953 h 881062"/>
                  <a:gd name="connsiteX9" fmla="*/ 72390 w 396255"/>
                  <a:gd name="connsiteY9" fmla="*/ 381953 h 881062"/>
                  <a:gd name="connsiteX10" fmla="*/ 72390 w 396255"/>
                  <a:gd name="connsiteY10" fmla="*/ 124777 h 881062"/>
                  <a:gd name="connsiteX11" fmla="*/ 72390 w 396255"/>
                  <a:gd name="connsiteY11" fmla="*/ 124777 h 881062"/>
                  <a:gd name="connsiteX12" fmla="*/ 80010 w 396255"/>
                  <a:gd name="connsiteY12" fmla="*/ 117158 h 881062"/>
                  <a:gd name="connsiteX13" fmla="*/ 87630 w 396255"/>
                  <a:gd name="connsiteY13" fmla="*/ 124777 h 881062"/>
                  <a:gd name="connsiteX14" fmla="*/ 87630 w 396255"/>
                  <a:gd name="connsiteY14" fmla="*/ 124777 h 881062"/>
                  <a:gd name="connsiteX15" fmla="*/ 87630 w 396255"/>
                  <a:gd name="connsiteY15" fmla="*/ 124777 h 881062"/>
                  <a:gd name="connsiteX16" fmla="*/ 87630 w 396255"/>
                  <a:gd name="connsiteY16" fmla="*/ 829628 h 881062"/>
                  <a:gd name="connsiteX17" fmla="*/ 87630 w 396255"/>
                  <a:gd name="connsiteY17" fmla="*/ 829628 h 881062"/>
                  <a:gd name="connsiteX18" fmla="*/ 139065 w 396255"/>
                  <a:gd name="connsiteY18" fmla="*/ 881063 h 881062"/>
                  <a:gd name="connsiteX19" fmla="*/ 190500 w 396255"/>
                  <a:gd name="connsiteY19" fmla="*/ 829628 h 881062"/>
                  <a:gd name="connsiteX20" fmla="*/ 190500 w 396255"/>
                  <a:gd name="connsiteY20" fmla="*/ 422910 h 881062"/>
                  <a:gd name="connsiteX21" fmla="*/ 190500 w 396255"/>
                  <a:gd name="connsiteY21" fmla="*/ 422910 h 881062"/>
                  <a:gd name="connsiteX22" fmla="*/ 190500 w 396255"/>
                  <a:gd name="connsiteY22" fmla="*/ 422910 h 881062"/>
                  <a:gd name="connsiteX23" fmla="*/ 198120 w 396255"/>
                  <a:gd name="connsiteY23" fmla="*/ 415290 h 881062"/>
                  <a:gd name="connsiteX24" fmla="*/ 205740 w 396255"/>
                  <a:gd name="connsiteY24" fmla="*/ 422910 h 881062"/>
                  <a:gd name="connsiteX25" fmla="*/ 205740 w 396255"/>
                  <a:gd name="connsiteY25" fmla="*/ 422910 h 881062"/>
                  <a:gd name="connsiteX26" fmla="*/ 205740 w 396255"/>
                  <a:gd name="connsiteY26" fmla="*/ 422910 h 881062"/>
                  <a:gd name="connsiteX27" fmla="*/ 205740 w 396255"/>
                  <a:gd name="connsiteY27" fmla="*/ 829628 h 881062"/>
                  <a:gd name="connsiteX28" fmla="*/ 205740 w 396255"/>
                  <a:gd name="connsiteY28" fmla="*/ 829628 h 881062"/>
                  <a:gd name="connsiteX29" fmla="*/ 257175 w 396255"/>
                  <a:gd name="connsiteY29" fmla="*/ 881063 h 881062"/>
                  <a:gd name="connsiteX30" fmla="*/ 308610 w 396255"/>
                  <a:gd name="connsiteY30" fmla="*/ 829628 h 881062"/>
                  <a:gd name="connsiteX31" fmla="*/ 308610 w 396255"/>
                  <a:gd name="connsiteY31" fmla="*/ 829628 h 881062"/>
                  <a:gd name="connsiteX32" fmla="*/ 308610 w 396255"/>
                  <a:gd name="connsiteY32" fmla="*/ 124777 h 881062"/>
                  <a:gd name="connsiteX33" fmla="*/ 308610 w 396255"/>
                  <a:gd name="connsiteY33" fmla="*/ 124777 h 881062"/>
                  <a:gd name="connsiteX34" fmla="*/ 316230 w 396255"/>
                  <a:gd name="connsiteY34" fmla="*/ 117158 h 881062"/>
                  <a:gd name="connsiteX35" fmla="*/ 323850 w 396255"/>
                  <a:gd name="connsiteY35" fmla="*/ 124777 h 881062"/>
                  <a:gd name="connsiteX36" fmla="*/ 323850 w 396255"/>
                  <a:gd name="connsiteY36" fmla="*/ 124777 h 881062"/>
                  <a:gd name="connsiteX37" fmla="*/ 323850 w 396255"/>
                  <a:gd name="connsiteY37" fmla="*/ 381000 h 881062"/>
                  <a:gd name="connsiteX38" fmla="*/ 323850 w 396255"/>
                  <a:gd name="connsiteY38" fmla="*/ 381000 h 881062"/>
                  <a:gd name="connsiteX39" fmla="*/ 360045 w 396255"/>
                  <a:gd name="connsiteY39" fmla="*/ 417195 h 881062"/>
                  <a:gd name="connsiteX40" fmla="*/ 396240 w 396255"/>
                  <a:gd name="connsiteY40" fmla="*/ 381000 h 881062"/>
                  <a:gd name="connsiteX41" fmla="*/ 396240 w 396255"/>
                  <a:gd name="connsiteY41" fmla="*/ 381000 h 881062"/>
                  <a:gd name="connsiteX42" fmla="*/ 396240 w 396255"/>
                  <a:gd name="connsiteY42" fmla="*/ 78105 h 881062"/>
                  <a:gd name="connsiteX43" fmla="*/ 309563 w 396255"/>
                  <a:gd name="connsiteY43" fmla="*/ 0 h 88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96255" h="881062">
                    <a:moveTo>
                      <a:pt x="309563" y="0"/>
                    </a:moveTo>
                    <a:lnTo>
                      <a:pt x="273368" y="0"/>
                    </a:lnTo>
                    <a:lnTo>
                      <a:pt x="124778" y="0"/>
                    </a:lnTo>
                    <a:lnTo>
                      <a:pt x="87630" y="0"/>
                    </a:lnTo>
                    <a:cubicBezTo>
                      <a:pt x="43815" y="0"/>
                      <a:pt x="0" y="31432"/>
                      <a:pt x="0" y="73343"/>
                    </a:cubicBezTo>
                    <a:lnTo>
                      <a:pt x="0" y="381953"/>
                    </a:lnTo>
                    <a:cubicBezTo>
                      <a:pt x="0" y="401955"/>
                      <a:pt x="16193" y="418148"/>
                      <a:pt x="36195" y="418148"/>
                    </a:cubicBezTo>
                    <a:cubicBezTo>
                      <a:pt x="56198" y="418148"/>
                      <a:pt x="72390" y="401955"/>
                      <a:pt x="72390" y="381953"/>
                    </a:cubicBezTo>
                    <a:cubicBezTo>
                      <a:pt x="72390" y="381953"/>
                      <a:pt x="72390" y="381953"/>
                      <a:pt x="72390" y="381953"/>
                    </a:cubicBezTo>
                    <a:lnTo>
                      <a:pt x="72390" y="381953"/>
                    </a:lnTo>
                    <a:lnTo>
                      <a:pt x="72390" y="124777"/>
                    </a:lnTo>
                    <a:lnTo>
                      <a:pt x="72390" y="124777"/>
                    </a:lnTo>
                    <a:cubicBezTo>
                      <a:pt x="72390" y="120967"/>
                      <a:pt x="76200" y="117158"/>
                      <a:pt x="80010" y="117158"/>
                    </a:cubicBezTo>
                    <a:cubicBezTo>
                      <a:pt x="83820" y="117158"/>
                      <a:pt x="87630" y="120967"/>
                      <a:pt x="87630" y="124777"/>
                    </a:cubicBezTo>
                    <a:cubicBezTo>
                      <a:pt x="87630" y="124777"/>
                      <a:pt x="87630" y="124777"/>
                      <a:pt x="87630" y="124777"/>
                    </a:cubicBezTo>
                    <a:lnTo>
                      <a:pt x="87630" y="124777"/>
                    </a:lnTo>
                    <a:lnTo>
                      <a:pt x="87630" y="829628"/>
                    </a:lnTo>
                    <a:cubicBezTo>
                      <a:pt x="87630" y="829628"/>
                      <a:pt x="87630" y="829628"/>
                      <a:pt x="87630" y="829628"/>
                    </a:cubicBezTo>
                    <a:cubicBezTo>
                      <a:pt x="87630" y="858203"/>
                      <a:pt x="110490" y="881063"/>
                      <a:pt x="139065" y="881063"/>
                    </a:cubicBezTo>
                    <a:cubicBezTo>
                      <a:pt x="167640" y="881063"/>
                      <a:pt x="190500" y="858203"/>
                      <a:pt x="190500" y="829628"/>
                    </a:cubicBezTo>
                    <a:lnTo>
                      <a:pt x="190500" y="422910"/>
                    </a:lnTo>
                    <a:lnTo>
                      <a:pt x="190500" y="422910"/>
                    </a:lnTo>
                    <a:cubicBezTo>
                      <a:pt x="190500" y="422910"/>
                      <a:pt x="190500" y="422910"/>
                      <a:pt x="190500" y="422910"/>
                    </a:cubicBezTo>
                    <a:cubicBezTo>
                      <a:pt x="190500" y="419100"/>
                      <a:pt x="194310" y="415290"/>
                      <a:pt x="198120" y="415290"/>
                    </a:cubicBezTo>
                    <a:cubicBezTo>
                      <a:pt x="201930" y="415290"/>
                      <a:pt x="205740" y="419100"/>
                      <a:pt x="205740" y="422910"/>
                    </a:cubicBezTo>
                    <a:cubicBezTo>
                      <a:pt x="205740" y="422910"/>
                      <a:pt x="205740" y="422910"/>
                      <a:pt x="205740" y="422910"/>
                    </a:cubicBezTo>
                    <a:lnTo>
                      <a:pt x="205740" y="422910"/>
                    </a:lnTo>
                    <a:lnTo>
                      <a:pt x="205740" y="829628"/>
                    </a:lnTo>
                    <a:cubicBezTo>
                      <a:pt x="205740" y="829628"/>
                      <a:pt x="205740" y="829628"/>
                      <a:pt x="205740" y="829628"/>
                    </a:cubicBezTo>
                    <a:cubicBezTo>
                      <a:pt x="205740" y="858203"/>
                      <a:pt x="228600" y="881063"/>
                      <a:pt x="257175" y="881063"/>
                    </a:cubicBezTo>
                    <a:cubicBezTo>
                      <a:pt x="285750" y="881063"/>
                      <a:pt x="308610" y="858203"/>
                      <a:pt x="308610" y="829628"/>
                    </a:cubicBezTo>
                    <a:lnTo>
                      <a:pt x="308610" y="829628"/>
                    </a:lnTo>
                    <a:lnTo>
                      <a:pt x="308610" y="124777"/>
                    </a:lnTo>
                    <a:lnTo>
                      <a:pt x="308610" y="124777"/>
                    </a:lnTo>
                    <a:cubicBezTo>
                      <a:pt x="308610" y="120967"/>
                      <a:pt x="312420" y="117158"/>
                      <a:pt x="316230" y="117158"/>
                    </a:cubicBezTo>
                    <a:cubicBezTo>
                      <a:pt x="320993" y="117158"/>
                      <a:pt x="323850" y="120967"/>
                      <a:pt x="323850" y="124777"/>
                    </a:cubicBezTo>
                    <a:cubicBezTo>
                      <a:pt x="323850" y="124777"/>
                      <a:pt x="323850" y="124777"/>
                      <a:pt x="323850" y="124777"/>
                    </a:cubicBezTo>
                    <a:lnTo>
                      <a:pt x="323850" y="381000"/>
                    </a:lnTo>
                    <a:cubicBezTo>
                      <a:pt x="323850" y="381000"/>
                      <a:pt x="323850" y="381000"/>
                      <a:pt x="323850" y="381000"/>
                    </a:cubicBezTo>
                    <a:cubicBezTo>
                      <a:pt x="323850" y="401003"/>
                      <a:pt x="340043" y="417195"/>
                      <a:pt x="360045" y="417195"/>
                    </a:cubicBezTo>
                    <a:cubicBezTo>
                      <a:pt x="380048" y="417195"/>
                      <a:pt x="396240" y="401003"/>
                      <a:pt x="396240" y="381000"/>
                    </a:cubicBezTo>
                    <a:lnTo>
                      <a:pt x="396240" y="381000"/>
                    </a:lnTo>
                    <a:lnTo>
                      <a:pt x="396240" y="78105"/>
                    </a:lnTo>
                    <a:cubicBezTo>
                      <a:pt x="397193" y="34290"/>
                      <a:pt x="354330" y="0"/>
                      <a:pt x="30956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betesforeningen">
  <a:themeElements>
    <a:clrScheme name="Diabetesforeningen_farver_5">
      <a:dk1>
        <a:srgbClr val="000000"/>
      </a:dk1>
      <a:lt1>
        <a:srgbClr val="FFFFFF"/>
      </a:lt1>
      <a:dk2>
        <a:srgbClr val="505050"/>
      </a:dk2>
      <a:lt2>
        <a:srgbClr val="EBEBEB"/>
      </a:lt2>
      <a:accent1>
        <a:srgbClr val="DA020E"/>
      </a:accent1>
      <a:accent2>
        <a:srgbClr val="004C6D"/>
      </a:accent2>
      <a:accent3>
        <a:srgbClr val="92C5EB"/>
      </a:accent3>
      <a:accent4>
        <a:srgbClr val="FFF799"/>
      </a:accent4>
      <a:accent5>
        <a:srgbClr val="FBBEA7"/>
      </a:accent5>
      <a:accent6>
        <a:srgbClr val="93CD8E"/>
      </a:accent6>
      <a:hlink>
        <a:srgbClr val="002E4F"/>
      </a:hlink>
      <a:folHlink>
        <a:srgbClr val="000000"/>
      </a:folHlink>
    </a:clrScheme>
    <a:fontScheme name="BGRAPHI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etesforeningen_PowerPoint.potx" id="{A4ABF8B3-3182-41DB-98FF-C10446578EEE}" vid="{556367D4-7C57-49B0-9883-3BE3B6966C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Diabetesforeningen_PowerPoint</Template>
  <TotalTime>257</TotalTime>
  <Words>1195</Words>
  <Application>Microsoft Office PowerPoint</Application>
  <PresentationFormat>Widescreen</PresentationFormat>
  <Paragraphs>201</Paragraphs>
  <Slides>18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</vt:lpstr>
      <vt:lpstr>Diabetesforeningen</vt:lpstr>
      <vt:lpstr>Velkommen til generalforsamling  i Diabetesforeningens lokalforening/gruppe i X-kommune/region </vt:lpstr>
      <vt:lpstr>Program</vt:lpstr>
      <vt:lpstr>Om Diabetesforeningen </vt:lpstr>
      <vt:lpstr>PowerPoint-præsentation</vt:lpstr>
      <vt:lpstr>PowerPoint-præsentation</vt:lpstr>
      <vt:lpstr>PowerPoint-præsentation</vt:lpstr>
      <vt:lpstr>Mennesket med diabetes  i centrum</vt:lpstr>
      <vt:lpstr>Vi vil kæmpe for:</vt:lpstr>
      <vt:lpstr>PowerPoint-præsentation</vt:lpstr>
      <vt:lpstr>Antallet med diabetes i X kommune</vt:lpstr>
      <vt:lpstr>PowerPoint-præsentation</vt:lpstr>
      <vt:lpstr>Dagsorden</vt:lpstr>
      <vt:lpstr>2. Bestyrelsens beretning  om Lokalforeningens/gruppens virke i det forgangne år</vt:lpstr>
      <vt:lpstr>3. Godkendelse af regnskab 2021</vt:lpstr>
      <vt:lpstr>4. Behandling af evt. indkomne forslag – der skriftligt er tilgået Lokalforeningens/gruppens bestyrelse senest  8 dage før generalforsamlingens afholdelse</vt:lpstr>
      <vt:lpstr>6-8. Valg af bestyrelse</vt:lpstr>
      <vt:lpstr>9. Eventuelt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 Generalforsamling i Diabetesforeningen</dc:title>
  <dc:creator>Per Jensen</dc:creator>
  <cp:lastModifiedBy>Per Jensen</cp:lastModifiedBy>
  <cp:revision>17</cp:revision>
  <dcterms:created xsi:type="dcterms:W3CDTF">2021-06-07T06:16:39Z</dcterms:created>
  <dcterms:modified xsi:type="dcterms:W3CDTF">2022-11-15T13:12:27Z</dcterms:modified>
</cp:coreProperties>
</file>