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8" r:id="rId2"/>
    <p:sldId id="334" r:id="rId3"/>
    <p:sldId id="332" r:id="rId4"/>
    <p:sldId id="347" r:id="rId5"/>
    <p:sldId id="335" r:id="rId6"/>
    <p:sldId id="279" r:id="rId7"/>
    <p:sldId id="346" r:id="rId8"/>
    <p:sldId id="344" r:id="rId9"/>
    <p:sldId id="328" r:id="rId10"/>
    <p:sldId id="342" r:id="rId11"/>
    <p:sldId id="343" r:id="rId12"/>
    <p:sldId id="345" r:id="rId1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2F8318-5846-4690-A313-0A1D76EC5A58}" v="1" dt="2026-09-16T11:05:29.1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99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nne Svarrer Jakobsen" userId="1d556e98-c337-4244-8235-8146473e760f" providerId="ADAL" clId="{F79E784C-5991-47AE-83D8-CE57026A9124}"/>
    <pc:docChg chg="undo custSel addSld delSld modSld sldOrd">
      <pc:chgData name="Marianne Svarrer Jakobsen" userId="1d556e98-c337-4244-8235-8146473e760f" providerId="ADAL" clId="{F79E784C-5991-47AE-83D8-CE57026A9124}" dt="2026-09-16T11:14:39.185" v="257" actId="20577"/>
      <pc:docMkLst>
        <pc:docMk/>
      </pc:docMkLst>
      <pc:sldChg chg="modSp mod">
        <pc:chgData name="Marianne Svarrer Jakobsen" userId="1d556e98-c337-4244-8235-8146473e760f" providerId="ADAL" clId="{F79E784C-5991-47AE-83D8-CE57026A9124}" dt="2026-09-10T08:57:37.540" v="113" actId="20577"/>
        <pc:sldMkLst>
          <pc:docMk/>
          <pc:sldMk cId="2717501451" sldId="258"/>
        </pc:sldMkLst>
        <pc:spChg chg="mod">
          <ac:chgData name="Marianne Svarrer Jakobsen" userId="1d556e98-c337-4244-8235-8146473e760f" providerId="ADAL" clId="{F79E784C-5991-47AE-83D8-CE57026A9124}" dt="2026-09-10T08:57:37.540" v="113" actId="20577"/>
          <ac:spMkLst>
            <pc:docMk/>
            <pc:sldMk cId="2717501451" sldId="258"/>
            <ac:spMk id="5" creationId="{F21E1BD9-17B4-A1F9-8C37-C3255E3ED99A}"/>
          </ac:spMkLst>
        </pc:spChg>
      </pc:sldChg>
      <pc:sldChg chg="add ord">
        <pc:chgData name="Marianne Svarrer Jakobsen" userId="1d556e98-c337-4244-8235-8146473e760f" providerId="ADAL" clId="{F79E784C-5991-47AE-83D8-CE57026A9124}" dt="2026-09-09T11:14:28.006" v="9"/>
        <pc:sldMkLst>
          <pc:docMk/>
          <pc:sldMk cId="807981175" sldId="328"/>
        </pc:sldMkLst>
      </pc:sldChg>
      <pc:sldChg chg="modSp mod modShow">
        <pc:chgData name="Marianne Svarrer Jakobsen" userId="1d556e98-c337-4244-8235-8146473e760f" providerId="ADAL" clId="{F79E784C-5991-47AE-83D8-CE57026A9124}" dt="2026-09-16T11:14:18.003" v="253" actId="729"/>
        <pc:sldMkLst>
          <pc:docMk/>
          <pc:sldMk cId="731089011" sldId="332"/>
        </pc:sldMkLst>
        <pc:spChg chg="mod">
          <ac:chgData name="Marianne Svarrer Jakobsen" userId="1d556e98-c337-4244-8235-8146473e760f" providerId="ADAL" clId="{F79E784C-5991-47AE-83D8-CE57026A9124}" dt="2026-09-16T11:12:29.038" v="252" actId="20577"/>
          <ac:spMkLst>
            <pc:docMk/>
            <pc:sldMk cId="731089011" sldId="332"/>
            <ac:spMk id="5" creationId="{00000000-0000-0000-0000-000000000000}"/>
          </ac:spMkLst>
        </pc:spChg>
      </pc:sldChg>
      <pc:sldChg chg="modSp mod">
        <pc:chgData name="Marianne Svarrer Jakobsen" userId="1d556e98-c337-4244-8235-8146473e760f" providerId="ADAL" clId="{F79E784C-5991-47AE-83D8-CE57026A9124}" dt="2026-09-10T08:53:06.759" v="103" actId="313"/>
        <pc:sldMkLst>
          <pc:docMk/>
          <pc:sldMk cId="756737710" sldId="335"/>
        </pc:sldMkLst>
        <pc:spChg chg="mod">
          <ac:chgData name="Marianne Svarrer Jakobsen" userId="1d556e98-c337-4244-8235-8146473e760f" providerId="ADAL" clId="{F79E784C-5991-47AE-83D8-CE57026A9124}" dt="2026-09-10T08:53:06.759" v="103" actId="313"/>
          <ac:spMkLst>
            <pc:docMk/>
            <pc:sldMk cId="756737710" sldId="335"/>
            <ac:spMk id="2" creationId="{00000000-0000-0000-0000-000000000000}"/>
          </ac:spMkLst>
        </pc:spChg>
        <pc:spChg chg="mod">
          <ac:chgData name="Marianne Svarrer Jakobsen" userId="1d556e98-c337-4244-8235-8146473e760f" providerId="ADAL" clId="{F79E784C-5991-47AE-83D8-CE57026A9124}" dt="2026-09-09T11:07:52.265" v="4" actId="20577"/>
          <ac:spMkLst>
            <pc:docMk/>
            <pc:sldMk cId="756737710" sldId="335"/>
            <ac:spMk id="3" creationId="{00000000-0000-0000-0000-000000000000}"/>
          </ac:spMkLst>
        </pc:spChg>
      </pc:sldChg>
      <pc:sldChg chg="add">
        <pc:chgData name="Marianne Svarrer Jakobsen" userId="1d556e98-c337-4244-8235-8146473e760f" providerId="ADAL" clId="{F79E784C-5991-47AE-83D8-CE57026A9124}" dt="2026-09-09T11:14:56.434" v="10"/>
        <pc:sldMkLst>
          <pc:docMk/>
          <pc:sldMk cId="4175250233" sldId="342"/>
        </pc:sldMkLst>
      </pc:sldChg>
      <pc:sldChg chg="add">
        <pc:chgData name="Marianne Svarrer Jakobsen" userId="1d556e98-c337-4244-8235-8146473e760f" providerId="ADAL" clId="{F79E784C-5991-47AE-83D8-CE57026A9124}" dt="2026-09-09T11:15:26.162" v="11"/>
        <pc:sldMkLst>
          <pc:docMk/>
          <pc:sldMk cId="413796170" sldId="343"/>
        </pc:sldMkLst>
      </pc:sldChg>
      <pc:sldChg chg="addSp delSp modSp new mod modClrScheme chgLayout">
        <pc:chgData name="Marianne Svarrer Jakobsen" userId="1d556e98-c337-4244-8235-8146473e760f" providerId="ADAL" clId="{F79E784C-5991-47AE-83D8-CE57026A9124}" dt="2026-09-10T07:38:43.377" v="22" actId="26606"/>
        <pc:sldMkLst>
          <pc:docMk/>
          <pc:sldMk cId="4223819949" sldId="344"/>
        </pc:sldMkLst>
        <pc:picChg chg="add mod">
          <ac:chgData name="Marianne Svarrer Jakobsen" userId="1d556e98-c337-4244-8235-8146473e760f" providerId="ADAL" clId="{F79E784C-5991-47AE-83D8-CE57026A9124}" dt="2026-09-10T07:38:43.377" v="22" actId="26606"/>
          <ac:picMkLst>
            <pc:docMk/>
            <pc:sldMk cId="4223819949" sldId="344"/>
            <ac:picMk id="7" creationId="{10D4EA55-F39D-C5BB-5A22-5DAB891F8D75}"/>
          </ac:picMkLst>
        </pc:picChg>
      </pc:sldChg>
      <pc:sldChg chg="modSp new mod">
        <pc:chgData name="Marianne Svarrer Jakobsen" userId="1d556e98-c337-4244-8235-8146473e760f" providerId="ADAL" clId="{F79E784C-5991-47AE-83D8-CE57026A9124}" dt="2026-09-11T10:42:45.671" v="134" actId="20577"/>
        <pc:sldMkLst>
          <pc:docMk/>
          <pc:sldMk cId="3928068227" sldId="345"/>
        </pc:sldMkLst>
        <pc:spChg chg="mod">
          <ac:chgData name="Marianne Svarrer Jakobsen" userId="1d556e98-c337-4244-8235-8146473e760f" providerId="ADAL" clId="{F79E784C-5991-47AE-83D8-CE57026A9124}" dt="2026-09-11T10:42:45.671" v="134" actId="20577"/>
          <ac:spMkLst>
            <pc:docMk/>
            <pc:sldMk cId="3928068227" sldId="345"/>
            <ac:spMk id="2" creationId="{EFFCE1E0-7AA1-9A63-5C5B-0A3C5FAC1C76}"/>
          </ac:spMkLst>
        </pc:spChg>
        <pc:spChg chg="mod">
          <ac:chgData name="Marianne Svarrer Jakobsen" userId="1d556e98-c337-4244-8235-8146473e760f" providerId="ADAL" clId="{F79E784C-5991-47AE-83D8-CE57026A9124}" dt="2026-09-10T07:43:02.795" v="45" actId="20577"/>
          <ac:spMkLst>
            <pc:docMk/>
            <pc:sldMk cId="3928068227" sldId="345"/>
            <ac:spMk id="3" creationId="{F875EB68-EC45-6B5C-4740-09A4815656DC}"/>
          </ac:spMkLst>
        </pc:spChg>
      </pc:sldChg>
      <pc:sldChg chg="modSp new mod ord">
        <pc:chgData name="Marianne Svarrer Jakobsen" userId="1d556e98-c337-4244-8235-8146473e760f" providerId="ADAL" clId="{F79E784C-5991-47AE-83D8-CE57026A9124}" dt="2026-09-16T11:06:53.828" v="157" actId="20577"/>
        <pc:sldMkLst>
          <pc:docMk/>
          <pc:sldMk cId="2377855402" sldId="346"/>
        </pc:sldMkLst>
        <pc:spChg chg="mod">
          <ac:chgData name="Marianne Svarrer Jakobsen" userId="1d556e98-c337-4244-8235-8146473e760f" providerId="ADAL" clId="{F79E784C-5991-47AE-83D8-CE57026A9124}" dt="2026-09-16T11:06:53.828" v="157" actId="20577"/>
          <ac:spMkLst>
            <pc:docMk/>
            <pc:sldMk cId="2377855402" sldId="346"/>
            <ac:spMk id="2" creationId="{1B188BCC-6C3C-8443-F3BC-C6965AD0D3EA}"/>
          </ac:spMkLst>
        </pc:spChg>
        <pc:spChg chg="mod">
          <ac:chgData name="Marianne Svarrer Jakobsen" userId="1d556e98-c337-4244-8235-8146473e760f" providerId="ADAL" clId="{F79E784C-5991-47AE-83D8-CE57026A9124}" dt="2026-09-16T11:05:36.046" v="144" actId="20577"/>
          <ac:spMkLst>
            <pc:docMk/>
            <pc:sldMk cId="2377855402" sldId="346"/>
            <ac:spMk id="3" creationId="{9657EECC-EDED-878C-40F6-156FAA5F2A1D}"/>
          </ac:spMkLst>
        </pc:spChg>
      </pc:sldChg>
      <pc:sldChg chg="modSp add mod">
        <pc:chgData name="Marianne Svarrer Jakobsen" userId="1d556e98-c337-4244-8235-8146473e760f" providerId="ADAL" clId="{F79E784C-5991-47AE-83D8-CE57026A9124}" dt="2026-09-16T11:14:39.185" v="257" actId="20577"/>
        <pc:sldMkLst>
          <pc:docMk/>
          <pc:sldMk cId="786087933" sldId="347"/>
        </pc:sldMkLst>
        <pc:spChg chg="mod">
          <ac:chgData name="Marianne Svarrer Jakobsen" userId="1d556e98-c337-4244-8235-8146473e760f" providerId="ADAL" clId="{F79E784C-5991-47AE-83D8-CE57026A9124}" dt="2026-09-16T11:14:39.185" v="257" actId="20577"/>
          <ac:spMkLst>
            <pc:docMk/>
            <pc:sldMk cId="786087933" sldId="347"/>
            <ac:spMk id="5" creationId="{A880DB31-1B8E-1F74-F806-C78739189BB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82C8F7-82F5-4DA1-8D37-38A7E5DDC0E4}" type="datetimeFigureOut">
              <a:rPr lang="da-DK" smtClean="0"/>
              <a:t>22-10-2026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C0B1ED-0D5A-4606-B1EB-CCB4F17EC48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64519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iabetestal.nu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iabetestal.nu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iabetestal.nu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17D62-2F6D-068F-FA8B-F322E6C5E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D79DF760-8BCF-96A6-2EE7-AABCD5FC84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012649A0-04FD-4BBB-2DAC-04429FD9B9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Diabetestal.nu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DB5C3AE-E5B4-4ACD-78D7-744EAD4DF4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D1AE7-E1EF-4BC8-8714-8FDFAABCE859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82537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>
                <a:hlinkClick r:id="rId3"/>
              </a:rPr>
              <a:t>Diabetestal</a:t>
            </a:r>
            <a:r>
              <a:rPr lang="da-DK" dirty="0"/>
              <a:t>.nu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D1AE7-E1EF-4BC8-8714-8FDFAABCE859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5578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>
                <a:hlinkClick r:id="rId3"/>
              </a:rPr>
              <a:t>Diabetestal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D1AE7-E1EF-4BC8-8714-8FDFAABCE859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4888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4F4C6-E4D5-32E5-E40B-D11D0A785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22B3357A-9F0E-6268-114D-5FC6989030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9736450D-330E-C4F2-C8B4-1584A6336B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>
                <a:hlinkClick r:id="rId3"/>
              </a:rPr>
              <a:t>Diabetestal</a:t>
            </a:r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014C15C-80DB-5A4E-9A9D-FBC17371D0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D1AE7-E1EF-4BC8-8714-8FDFAABCE859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32266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tre hjørnesten i behandlingen af diabetes/de</a:t>
            </a:r>
            <a:r>
              <a:rPr lang="da-DK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tre M’er</a:t>
            </a:r>
            <a:endParaRPr lang="da-DK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a-DK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Insulinbehandlingen påvirkes af en lang række forskellige faktorer, som gør det vanskeligt at opnå ensartede BG-profiler fra dag til dag, herunder bl.a.:</a:t>
            </a:r>
          </a:p>
          <a:p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Injektionsteknik</a:t>
            </a:r>
          </a:p>
          <a:p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Måltidssammensætning (forholdet mellem kulhydrater, fedt og protein)</a:t>
            </a:r>
          </a:p>
          <a:p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Ventrikeltømningshastighed</a:t>
            </a:r>
          </a:p>
          <a:p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Fysisk aktivitet</a:t>
            </a:r>
          </a:p>
          <a:p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Psykisk stress</a:t>
            </a:r>
          </a:p>
          <a:p>
            <a:r>
              <a:rPr lang="da-DK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Interkurrent</a:t>
            </a:r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sygdom med feber (øget insulinbehov)</a:t>
            </a:r>
          </a:p>
          <a:p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Behandling med </a:t>
            </a:r>
            <a:r>
              <a:rPr lang="da-DK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Prednisolon</a:t>
            </a:r>
            <a:r>
              <a:rPr lang="da-DK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eller psykofarmaka, der giver central fedme og dermed øget insulinresistens.</a:t>
            </a:r>
            <a:endParaRPr lang="da-DK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a-DK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Større vægttab (nedsat insulinbehov)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D1AE7-E1EF-4BC8-8714-8FDFAABCE859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6336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Mit </a:t>
            </a:r>
            <a:r>
              <a:rPr lang="da-DK" dirty="0" err="1"/>
              <a:t>LIv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D1AE7-E1EF-4BC8-8714-8FDFAABCE859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550021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Kilde: Diabeteshåndbogen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0DC55-7FF7-4A98-A8AB-23197A9719DE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87644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Kilde: Diabeteshåndbogen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0DC55-7FF7-4A98-A8AB-23197A9719DE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68726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5387A2-9B6A-1575-ED72-F77AE944B7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91993EE-BD02-694B-E9B5-75700A7EFB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3BBABA3-8B39-F2E2-2AF2-CAE6ACBEC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2E397-A192-4B51-9EAC-AC47773073D0}" type="datetimeFigureOut">
              <a:rPr lang="da-DK" smtClean="0"/>
              <a:t>22-10-2026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63D3435-37B1-7C98-1F8A-B92BBA3A0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0A2EB7A-0128-25D3-BBF7-608BC2B06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4A71E-6A04-4151-A452-2227CBEC804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6646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53C16D-E0EC-ACBF-C37D-01D140BFE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6571015-9781-B211-67A4-7D36E07A4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8CB99AE-2A78-61DC-4028-2B57CBA2F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2E397-A192-4B51-9EAC-AC47773073D0}" type="datetimeFigureOut">
              <a:rPr lang="da-DK" smtClean="0"/>
              <a:t>22-10-2026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006E5AF-0C71-DE6D-8A8B-C892F17BD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36F08F3-3DFE-59D1-8CC7-FEDE41101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4A71E-6A04-4151-A452-2227CBEC804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0309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D14AC8-8948-C7E0-FE0A-5941442C8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531BFCC-B6FF-A2CB-A759-BF30E9045B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2BE5005-CCC1-5DCC-6ABB-3A11474EB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2E397-A192-4B51-9EAC-AC47773073D0}" type="datetimeFigureOut">
              <a:rPr lang="da-DK" smtClean="0"/>
              <a:t>22-10-2026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F735FD5-E432-23D8-A2B4-900F9F6D7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D73F92B-D832-67C0-043F-67C95620B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4A71E-6A04-4151-A452-2227CBEC804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8499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5EB733-7F29-E802-A99A-8F4094250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23E4EAC-6C77-7C16-9332-2A8B5896F7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6F5F691-E698-75C0-5AF8-1EFEF262F2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E271CEB-E1C5-BBC6-70CF-8D0F53076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2E397-A192-4B51-9EAC-AC47773073D0}" type="datetimeFigureOut">
              <a:rPr lang="da-DK" smtClean="0"/>
              <a:t>22-10-2026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FA0E2AD-60FD-9BC6-B1E3-AB0DFD98F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8B66A41-12F4-6CEE-E6E2-E82D0AE52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4A71E-6A04-4151-A452-2227CBEC804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65080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2F6BC8-0123-6AE6-D68F-38236A829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B43F209-7F0F-D11B-692A-6AAB68A603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05DB822-4EE9-0717-AF17-AC2EC01E19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902352C7-78B7-BA96-5633-43D43F94F2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C4F9F02-685C-54A6-C09E-8288A12F36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C655B66D-D365-D87B-60F2-A67A446D0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2E397-A192-4B51-9EAC-AC47773073D0}" type="datetimeFigureOut">
              <a:rPr lang="da-DK" smtClean="0"/>
              <a:t>22-10-2026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62D86A1-C244-18F1-A208-E01C1B512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0FC200DE-F240-89BA-C97B-602561540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4A71E-6A04-4151-A452-2227CBEC804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6821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20FE7D-80BB-B676-FD90-5B76624C9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951BDB7-F2B5-F1F8-31BB-AD47FC121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2E397-A192-4B51-9EAC-AC47773073D0}" type="datetimeFigureOut">
              <a:rPr lang="da-DK" smtClean="0"/>
              <a:t>22-10-2026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5FC1DE9-5229-0956-D04B-A5D294679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A3E84B6-AA64-B937-5DD4-1F64FE889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4A71E-6A04-4151-A452-2227CBEC804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82643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F4928635-BC32-0503-94EF-E0F55FFF8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2E397-A192-4B51-9EAC-AC47773073D0}" type="datetimeFigureOut">
              <a:rPr lang="da-DK" smtClean="0"/>
              <a:t>22-10-2026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E5C21C62-4D15-4EB5-B407-29CABB485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286FE71-FDEB-598E-A74C-F9AEDEF3C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4A71E-6A04-4151-A452-2227CBEC804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7447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985E24-060A-9DE2-E8AB-61920E45D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D9FE83C-087A-F026-B82F-698737D58E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0C93ECD-F88F-D2AF-FD93-596E43BB99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BC9D712-BB99-FC47-1D99-01B911D04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2E397-A192-4B51-9EAC-AC47773073D0}" type="datetimeFigureOut">
              <a:rPr lang="da-DK" smtClean="0"/>
              <a:t>22-10-2026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5D91AFF-ADE8-39C0-9980-2F8003411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45C1726-0D9B-A78B-0EAD-7BDD596EE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4A71E-6A04-4151-A452-2227CBEC804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5242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D2C9BC-7610-BA26-E05D-77CBEFDE3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9726C83-8B8B-C315-8088-908B876EA6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AAEB7BF-0BC6-D2DF-F61A-CC066E1C6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3919846-F10C-911F-2B89-5CC92FEFE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2E397-A192-4B51-9EAC-AC47773073D0}" type="datetimeFigureOut">
              <a:rPr lang="da-DK" smtClean="0"/>
              <a:t>22-10-2026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1E7FF3A-6203-568D-574A-741E6FAE5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A02E94D-2508-87D0-5979-1C4BDB9AE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4A71E-6A04-4151-A452-2227CBEC804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86676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899DF-62B7-F503-EEC6-CDA9E0D42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FFC9C35-D83F-95BF-776B-C7DC18A6B4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80185E8-8E52-8361-5F4B-A1F1CD777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2E397-A192-4B51-9EAC-AC47773073D0}" type="datetimeFigureOut">
              <a:rPr lang="da-DK" smtClean="0"/>
              <a:t>22-10-2026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4EA5514-9ECE-29CC-E346-D0A099E01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35CE516-1FE6-23CF-A385-3C9FEF9CA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4A71E-6A04-4151-A452-2227CBEC804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9926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CFFA60B6-E03A-6C26-51F4-B331231708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9E56326-7CAB-5136-039E-BC88F40A7D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205C572-4286-4152-E65F-B7ACB2A08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2E397-A192-4B51-9EAC-AC47773073D0}" type="datetimeFigureOut">
              <a:rPr lang="da-DK" smtClean="0"/>
              <a:t>22-10-2026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ED4941F-B9E4-6D25-7330-87D0D4310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C289F1B-A771-317B-A154-EF7E1E6EF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4A71E-6A04-4151-A452-2227CBEC804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5122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orside">
    <p:bg>
      <p:bgPr>
        <a:solidFill>
          <a:srgbClr val="0064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60E9544-874D-354E-9784-E1C4BEBCC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2160" y="2217674"/>
            <a:ext cx="8107680" cy="634619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Interstate" pitchFamily="2" charset="77"/>
              </a:defRPr>
            </a:lvl1pPr>
          </a:lstStyle>
          <a:p>
            <a:r>
              <a:rPr lang="da-DK"/>
              <a:t>Klik for at redigere i master</a:t>
            </a:r>
            <a:endParaRPr lang="en-DK" dirty="0"/>
          </a:p>
        </p:txBody>
      </p:sp>
      <p:pic>
        <p:nvPicPr>
          <p:cNvPr id="6" name="Picture 5" descr="A picture containing graphical user interface, text&#10;&#10;Description automatically generated">
            <a:extLst>
              <a:ext uri="{FF2B5EF4-FFF2-40B4-BE49-F238E27FC236}">
                <a16:creationId xmlns:a16="http://schemas.microsoft.com/office/drawing/2014/main" id="{1C99B440-EC30-7442-8B64-80CDB2F64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128" y="73153"/>
            <a:ext cx="1408851" cy="792479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AEFF7EF-BEC8-D541-B5BF-B863CCC6AB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6288" y="3041650"/>
            <a:ext cx="5199062" cy="768350"/>
          </a:xfrm>
          <a:prstGeom prst="rect">
            <a:avLst/>
          </a:prstGeom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5A5E02-1959-4E49-986C-BA00902805F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-4035553" y="4346448"/>
            <a:ext cx="17537373" cy="235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332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Vandmærke - Overskrift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796CA6AE-5075-4840-BE83-217B96E61B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42218" y="1469726"/>
            <a:ext cx="9707563" cy="32761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Interstate Light" pitchFamily="2" charset="77"/>
              </a:defRPr>
            </a:lvl1pPr>
            <a:lvl2pPr marL="457200" indent="0">
              <a:buNone/>
              <a:defRPr b="0" i="0">
                <a:latin typeface="Interstate Light" pitchFamily="2" charset="77"/>
              </a:defRPr>
            </a:lvl2pPr>
            <a:lvl3pPr marL="914400" indent="0">
              <a:buNone/>
              <a:defRPr b="0" i="0">
                <a:latin typeface="Interstate Light" pitchFamily="2" charset="77"/>
              </a:defRPr>
            </a:lvl3pPr>
            <a:lvl4pPr marL="1371600" indent="0">
              <a:buNone/>
              <a:defRPr b="0" i="0">
                <a:latin typeface="Interstate Light" pitchFamily="2" charset="77"/>
              </a:defRPr>
            </a:lvl4pPr>
            <a:lvl5pPr marL="1828800" indent="0">
              <a:buNone/>
              <a:defRPr b="0" i="0">
                <a:latin typeface="Interstate Light" pitchFamily="2" charset="77"/>
              </a:defRPr>
            </a:lvl5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EFD7E36-13B3-7D4A-A880-07FDD38B5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218" y="765495"/>
            <a:ext cx="9707563" cy="461843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Interstate" pitchFamily="2" charset="77"/>
              </a:defRPr>
            </a:lvl1pPr>
          </a:lstStyle>
          <a:p>
            <a:r>
              <a:rPr lang="da-DK"/>
              <a:t>Klik for at redigere i master</a:t>
            </a:r>
            <a:endParaRPr lang="en-DK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B240EC-8599-0348-BF77-7D7BD3C74005}"/>
              </a:ext>
            </a:extLst>
          </p:cNvPr>
          <p:cNvSpPr/>
          <p:nvPr/>
        </p:nvSpPr>
        <p:spPr>
          <a:xfrm>
            <a:off x="0" y="5995416"/>
            <a:ext cx="12192000" cy="862584"/>
          </a:xfrm>
          <a:prstGeom prst="rect">
            <a:avLst/>
          </a:prstGeom>
          <a:solidFill>
            <a:srgbClr val="006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/>
          </a:p>
        </p:txBody>
      </p:sp>
      <p:pic>
        <p:nvPicPr>
          <p:cNvPr id="10" name="Picture 9" descr="A picture containing graphical user interface, text&#10;&#10;Description automatically generated">
            <a:extLst>
              <a:ext uri="{FF2B5EF4-FFF2-40B4-BE49-F238E27FC236}">
                <a16:creationId xmlns:a16="http://schemas.microsoft.com/office/drawing/2014/main" id="{06CD717F-6ACE-5648-B090-30E1CF8AB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57" y="6075235"/>
            <a:ext cx="1249680" cy="702945"/>
          </a:xfrm>
          <a:prstGeom prst="rect">
            <a:avLst/>
          </a:prstGeom>
        </p:spPr>
      </p:pic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F60652C4-3280-DC4A-8AC6-94A371359D7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-4546347" y="2961893"/>
            <a:ext cx="18856119" cy="296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9729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Uden vandmærke -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796CA6AE-5075-4840-BE83-217B96E61B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42218" y="1039809"/>
            <a:ext cx="9707563" cy="3725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Interstate Light" pitchFamily="2" charset="77"/>
              </a:defRPr>
            </a:lvl1pPr>
            <a:lvl2pPr marL="457200" indent="0">
              <a:buNone/>
              <a:defRPr b="0" i="0">
                <a:latin typeface="Interstate Light" pitchFamily="2" charset="77"/>
              </a:defRPr>
            </a:lvl2pPr>
            <a:lvl3pPr marL="914400" indent="0">
              <a:buNone/>
              <a:defRPr b="0" i="0">
                <a:latin typeface="Interstate Light" pitchFamily="2" charset="77"/>
              </a:defRPr>
            </a:lvl3pPr>
            <a:lvl4pPr marL="1371600" indent="0">
              <a:buNone/>
              <a:defRPr b="0" i="0">
                <a:latin typeface="Interstate Light" pitchFamily="2" charset="77"/>
              </a:defRPr>
            </a:lvl4pPr>
            <a:lvl5pPr marL="1828800" indent="0">
              <a:buNone/>
              <a:defRPr b="0" i="0">
                <a:latin typeface="Interstate Light" pitchFamily="2" charset="77"/>
              </a:defRPr>
            </a:lvl5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DC1FE8-16D0-B549-A22F-A6BBD7DD74A9}"/>
              </a:ext>
            </a:extLst>
          </p:cNvPr>
          <p:cNvSpPr/>
          <p:nvPr/>
        </p:nvSpPr>
        <p:spPr>
          <a:xfrm>
            <a:off x="0" y="5995416"/>
            <a:ext cx="12192000" cy="862584"/>
          </a:xfrm>
          <a:prstGeom prst="rect">
            <a:avLst/>
          </a:prstGeom>
          <a:solidFill>
            <a:srgbClr val="006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/>
          </a:p>
        </p:txBody>
      </p:sp>
      <p:pic>
        <p:nvPicPr>
          <p:cNvPr id="7" name="Picture 6" descr="A picture containing graphical user interface, text&#10;&#10;Description automatically generated">
            <a:extLst>
              <a:ext uri="{FF2B5EF4-FFF2-40B4-BE49-F238E27FC236}">
                <a16:creationId xmlns:a16="http://schemas.microsoft.com/office/drawing/2014/main" id="{ECA98172-17C6-3242-9D8A-F01275EF27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57" y="6075235"/>
            <a:ext cx="1249680" cy="702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4382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Uden vandmærke - Overskrift +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83525B33-5312-F848-B87E-1211735399E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36121" y="1483416"/>
            <a:ext cx="9707563" cy="3276160"/>
          </a:xfrm>
          <a:prstGeom prst="rect">
            <a:avLst/>
          </a:prstGeo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 b="0" i="0">
                <a:latin typeface="Interstate Light" pitchFamily="2" charset="77"/>
              </a:defRPr>
            </a:lvl1pPr>
            <a:lvl2pPr marL="800100" indent="-342900">
              <a:buFont typeface="Arial" panose="020B0604020202020204" pitchFamily="34" charset="0"/>
              <a:buChar char="•"/>
              <a:defRPr b="0" i="0">
                <a:latin typeface="Interstate Light" pitchFamily="2" charset="77"/>
              </a:defRPr>
            </a:lvl2pPr>
            <a:lvl3pPr marL="1257300" indent="-342900">
              <a:buFont typeface="Arial" panose="020B0604020202020204" pitchFamily="34" charset="0"/>
              <a:buChar char="•"/>
              <a:defRPr b="0" i="0">
                <a:latin typeface="Interstate Light" pitchFamily="2" charset="77"/>
              </a:defRPr>
            </a:lvl3pPr>
            <a:lvl4pPr marL="1657350" indent="-285750">
              <a:buFont typeface="Arial" panose="020B0604020202020204" pitchFamily="34" charset="0"/>
              <a:buChar char="•"/>
              <a:defRPr b="0" i="0">
                <a:latin typeface="Interstate Light" pitchFamily="2" charset="77"/>
              </a:defRPr>
            </a:lvl4pPr>
            <a:lvl5pPr marL="2114550" indent="-285750">
              <a:buFont typeface="Arial" panose="020B0604020202020204" pitchFamily="34" charset="0"/>
              <a:buChar char="•"/>
              <a:defRPr b="0" i="0">
                <a:latin typeface="Interstate Light" pitchFamily="2" charset="77"/>
              </a:defRPr>
            </a:lvl5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A3E472F5-A04A-3B42-9787-D46F7E62A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218" y="765495"/>
            <a:ext cx="9707563" cy="461843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Interstate" pitchFamily="2" charset="77"/>
              </a:defRPr>
            </a:lvl1pPr>
          </a:lstStyle>
          <a:p>
            <a:r>
              <a:rPr lang="da-DK"/>
              <a:t>Klik for at redigere i master</a:t>
            </a:r>
            <a:endParaRPr lang="en-DK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485F6C-7501-7F4A-A8CB-604C1ED82799}"/>
              </a:ext>
            </a:extLst>
          </p:cNvPr>
          <p:cNvSpPr/>
          <p:nvPr/>
        </p:nvSpPr>
        <p:spPr>
          <a:xfrm>
            <a:off x="0" y="5995416"/>
            <a:ext cx="12192000" cy="862584"/>
          </a:xfrm>
          <a:prstGeom prst="rect">
            <a:avLst/>
          </a:prstGeom>
          <a:solidFill>
            <a:srgbClr val="0064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/>
          </a:p>
        </p:txBody>
      </p:sp>
      <p:pic>
        <p:nvPicPr>
          <p:cNvPr id="11" name="Picture 10" descr="A picture containing graphical user interface, text&#10;&#10;Description automatically generated">
            <a:extLst>
              <a:ext uri="{FF2B5EF4-FFF2-40B4-BE49-F238E27FC236}">
                <a16:creationId xmlns:a16="http://schemas.microsoft.com/office/drawing/2014/main" id="{14FF3EFF-EFC6-2E4E-ADA8-7309C1AC6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57" y="6075235"/>
            <a:ext cx="1249680" cy="702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953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E56B520-3A01-DE11-3A30-D6200F1DE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04A55CE-F510-E476-4BDC-14BA0AC9F8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4EEF9A5-3B70-15DA-F6CD-9C0FB60624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72E397-A192-4B51-9EAC-AC47773073D0}" type="datetimeFigureOut">
              <a:rPr lang="da-DK" smtClean="0"/>
              <a:t>22-10-2026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4F680D2-F5A5-366D-1259-C4F92B696B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F32530D-BFED-6D1F-F82F-C4E61A4405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E4A71E-6A04-4151-A452-2227CBEC804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379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iabetes.dk/emag/Diabetes/Diabetes_september_2019/page_51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sundhedstv.dk/video/hvad-er-diabetes/" TargetMode="Externa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st.dk/godt-spottet/symptomer" TargetMode="Externa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4A66F-717E-9927-6CEC-556114E8D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42E37136-E270-BAE8-4178-616C5DA5A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Diabeteskursus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F21E1BD9-17B4-A1F9-8C37-C3255E3ED9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25000" lnSpcReduction="20000"/>
          </a:bodyPr>
          <a:lstStyle/>
          <a:p>
            <a:r>
              <a:rPr lang="da-DK" dirty="0"/>
              <a:t>Sep. 2026</a:t>
            </a:r>
          </a:p>
          <a:p>
            <a:endParaRPr lang="da-DK" sz="2000" dirty="0"/>
          </a:p>
          <a:p>
            <a:r>
              <a:rPr lang="da-DK" sz="2000" dirty="0"/>
              <a:t>Marianne Svarrer Jakobsen, Diabeteskoordinator sygehus Lillebælt</a:t>
            </a:r>
          </a:p>
          <a:p>
            <a:endParaRPr lang="da-DK" dirty="0"/>
          </a:p>
          <a:p>
            <a:r>
              <a:rPr lang="da-DK" dirty="0"/>
              <a:t>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17501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0" y="1341784"/>
            <a:ext cx="10108096" cy="705677"/>
          </a:xfrm>
        </p:spPr>
        <p:txBody>
          <a:bodyPr/>
          <a:lstStyle/>
          <a:p>
            <a:r>
              <a:rPr lang="da-DK" dirty="0"/>
              <a:t>Diabetes i tal 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0"/>
          </p:nvPr>
        </p:nvSpPr>
        <p:spPr>
          <a:xfrm>
            <a:off x="508000" y="2352261"/>
            <a:ext cx="10668000" cy="3413539"/>
          </a:xfrm>
        </p:spPr>
        <p:txBody>
          <a:bodyPr>
            <a:normAutofit lnSpcReduction="10000"/>
          </a:bodyPr>
          <a:lstStyle/>
          <a:p>
            <a:r>
              <a:rPr lang="da-DK" dirty="0"/>
              <a:t>Næsten 380.000 personer i Danmark har diabetes.</a:t>
            </a:r>
          </a:p>
          <a:p>
            <a:r>
              <a:rPr lang="da-DK" dirty="0"/>
              <a:t>Størstedelen, nemlig omkring 89 procent er diagnosticeret med type 2-diabetes. Cirka 9 procent har diag­nosen type 1-diabetes, og cirka 2 procent har en anden type diabetes, f.eks. LADA eller MODY.</a:t>
            </a:r>
          </a:p>
          <a:p>
            <a:pPr marL="0" indent="0" defTabSz="850687">
              <a:lnSpc>
                <a:spcPct val="80000"/>
              </a:lnSpc>
              <a:defRPr/>
            </a:pPr>
            <a:endParaRPr lang="da-DK" altLang="da-DK" dirty="0">
              <a:latin typeface="Comic Sans MS" panose="030F0702030302020204" pitchFamily="66" charset="0"/>
            </a:endParaRPr>
          </a:p>
          <a:p>
            <a:pPr marL="318621" indent="-318621" defTabSz="850687">
              <a:lnSpc>
                <a:spcPct val="80000"/>
              </a:lnSpc>
              <a:defRPr/>
            </a:pPr>
            <a:r>
              <a:rPr lang="da-DK" altLang="da-DK" dirty="0">
                <a:latin typeface="Comic Sans MS" panose="030F0702030302020204" pitchFamily="66" charset="0"/>
              </a:rPr>
              <a:t>Prognose: </a:t>
            </a:r>
            <a:r>
              <a:rPr lang="da-DK" altLang="da-DK" sz="2000" dirty="0">
                <a:latin typeface="Calibri" panose="020F0502020204030204" pitchFamily="34" charset="0"/>
                <a:cs typeface="Calibri" panose="020F0502020204030204" pitchFamily="34" charset="0"/>
              </a:rPr>
              <a:t>430.000</a:t>
            </a:r>
            <a:r>
              <a:rPr lang="da-DK" altLang="da-DK" dirty="0">
                <a:latin typeface="Comic Sans MS" panose="030F0702030302020204" pitchFamily="66" charset="0"/>
              </a:rPr>
              <a:t> i 2030 med type 2 diabetes, heraf 95.359 i region Syddanmark(obs. Kilde)</a:t>
            </a:r>
          </a:p>
          <a:p>
            <a:pPr marL="318621" indent="-318621" defTabSz="850687">
              <a:lnSpc>
                <a:spcPct val="80000"/>
              </a:lnSpc>
              <a:defRPr/>
            </a:pPr>
            <a:endParaRPr lang="da-DK" altLang="da-DK" dirty="0">
              <a:latin typeface="Comic Sans MS" panose="030F0702030302020204" pitchFamily="66" charset="0"/>
            </a:endParaRPr>
          </a:p>
          <a:p>
            <a:pPr marL="318621" indent="-318621" defTabSz="850687">
              <a:lnSpc>
                <a:spcPct val="80000"/>
              </a:lnSpc>
              <a:defRPr/>
            </a:pPr>
            <a:r>
              <a:rPr lang="da-DK" altLang="da-DK" sz="1100" dirty="0">
                <a:latin typeface="Comic Sans MS" panose="030F0702030302020204" pitchFamily="66" charset="0"/>
                <a:hlinkClick r:id="rId3"/>
              </a:rPr>
              <a:t>https://diabetes.dk/emag/Diabetes/Diabetes_september_2019/page_51.html</a:t>
            </a:r>
            <a:endParaRPr lang="da-DK" altLang="da-DK" sz="1100" dirty="0">
              <a:latin typeface="Comic Sans MS" panose="030F0702030302020204" pitchFamily="66" charset="0"/>
            </a:endParaRPr>
          </a:p>
          <a:p>
            <a:pPr marL="318621" indent="-318621" defTabSz="850687">
              <a:lnSpc>
                <a:spcPct val="80000"/>
              </a:lnSpc>
              <a:defRPr/>
            </a:pPr>
            <a:endParaRPr lang="da-DK" altLang="da-DK" sz="1100" dirty="0">
              <a:latin typeface="Comic Sans MS" panose="030F0702030302020204" pitchFamily="66" charset="0"/>
            </a:endParaRPr>
          </a:p>
          <a:p>
            <a:pPr algn="l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01681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0" y="1341784"/>
            <a:ext cx="10108096" cy="705677"/>
          </a:xfrm>
        </p:spPr>
        <p:txBody>
          <a:bodyPr/>
          <a:lstStyle/>
          <a:p>
            <a:r>
              <a:rPr lang="da-DK" dirty="0"/>
              <a:t>Diabetes i tal 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0"/>
          </p:nvPr>
        </p:nvSpPr>
        <p:spPr>
          <a:xfrm>
            <a:off x="2042159" y="2461846"/>
            <a:ext cx="8207160" cy="1348154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da-DK" dirty="0"/>
              <a:t>Type 2 diabetes       342.208   7,0 % af befolkningen</a:t>
            </a:r>
          </a:p>
          <a:p>
            <a:pPr algn="l"/>
            <a:r>
              <a:rPr lang="da-DK"/>
              <a:t>Vejen                                 2.974   </a:t>
            </a:r>
            <a:r>
              <a:rPr lang="da-DK" dirty="0"/>
              <a:t>8,7 % af befolkningen</a:t>
            </a:r>
          </a:p>
          <a:p>
            <a:pPr algn="l"/>
            <a:r>
              <a:rPr lang="da-DK" dirty="0"/>
              <a:t>Type 1 diabetes       36.239      0,6 % af befolkningen</a:t>
            </a:r>
          </a:p>
          <a:p>
            <a:pPr algn="l"/>
            <a:r>
              <a:rPr lang="da-DK" dirty="0" err="1"/>
              <a:t>RegionSyddanmark</a:t>
            </a:r>
            <a:r>
              <a:rPr lang="da-DK" dirty="0"/>
              <a:t>  8.193     0,6 % af befolkningen </a:t>
            </a:r>
          </a:p>
          <a:p>
            <a:pPr algn="l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31089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A8F16-A91E-A01D-ECD6-3B2A9F66A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D9D8CDA7-5CEC-6D3E-5E0E-E175D4BA0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41784"/>
            <a:ext cx="10108096" cy="705677"/>
          </a:xfrm>
        </p:spPr>
        <p:txBody>
          <a:bodyPr/>
          <a:lstStyle/>
          <a:p>
            <a:r>
              <a:rPr lang="da-DK" dirty="0"/>
              <a:t>Diabetes i tal 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880DB31-1B8E-1F74-F806-C78739189B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42159" y="2461846"/>
            <a:ext cx="8207160" cy="1348154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da-DK" dirty="0"/>
              <a:t>Type 2 diabetes       342.208   7,0 % af befolkningen</a:t>
            </a:r>
          </a:p>
          <a:p>
            <a:pPr algn="l"/>
            <a:r>
              <a:rPr lang="da-DK" dirty="0"/>
              <a:t>Fredericia                        3.647   8,7 % af befolkningen</a:t>
            </a:r>
          </a:p>
          <a:p>
            <a:pPr algn="l"/>
            <a:r>
              <a:rPr lang="da-DK" dirty="0"/>
              <a:t>Type 1 diabetes       36.239      0,6 % af befolkningen</a:t>
            </a:r>
          </a:p>
          <a:p>
            <a:pPr algn="l"/>
            <a:r>
              <a:rPr lang="da-DK" dirty="0"/>
              <a:t>Region Syddanmark  8.193     0,6 % af befolkningen </a:t>
            </a:r>
          </a:p>
          <a:p>
            <a:pPr algn="l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86087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1053681" y="1573421"/>
            <a:ext cx="9707563" cy="3799857"/>
          </a:xfrm>
        </p:spPr>
        <p:txBody>
          <a:bodyPr/>
          <a:lstStyle/>
          <a:p>
            <a:endParaRPr lang="da-DK" dirty="0"/>
          </a:p>
          <a:p>
            <a:r>
              <a:rPr lang="da-DK" dirty="0">
                <a:hlinkClick r:id="rId2"/>
              </a:rPr>
              <a:t>Hvad er diabetes? Få indblik i sygdommen | Sundheds TV</a:t>
            </a:r>
            <a:endParaRPr lang="da-DK" dirty="0"/>
          </a:p>
          <a:p>
            <a:r>
              <a:rPr lang="da-DK" dirty="0"/>
              <a:t>Type 1 Diabetes</a:t>
            </a:r>
          </a:p>
          <a:p>
            <a:r>
              <a:rPr lang="da-DK" dirty="0"/>
              <a:t>Type 2 diabetes</a:t>
            </a:r>
          </a:p>
          <a:p>
            <a:r>
              <a:rPr lang="da-DK" dirty="0"/>
              <a:t>LADA, MODY og MIDD</a:t>
            </a:r>
          </a:p>
          <a:p>
            <a:r>
              <a:rPr lang="da-DK" dirty="0" err="1"/>
              <a:t>Gestationel</a:t>
            </a:r>
            <a:r>
              <a:rPr lang="da-DK" dirty="0"/>
              <a:t> diabetes</a:t>
            </a:r>
          </a:p>
          <a:p>
            <a:r>
              <a:rPr lang="da-DK" dirty="0"/>
              <a:t>Sekundær diabetes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sz="2800" b="1" dirty="0">
                <a:solidFill>
                  <a:srgbClr val="00B0F0"/>
                </a:solidFill>
              </a:rPr>
              <a:t>Emner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56737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414726" indent="-414726">
              <a:buFont typeface="Arial" panose="020B0604020202020204" pitchFamily="34" charset="0"/>
              <a:buChar char="•"/>
              <a:defRPr/>
            </a:pPr>
            <a:r>
              <a:rPr lang="da-DK" altLang="da-DK" b="1" dirty="0"/>
              <a:t>M</a:t>
            </a:r>
            <a:r>
              <a:rPr lang="da-DK" altLang="da-DK" dirty="0"/>
              <a:t>ad</a:t>
            </a:r>
          </a:p>
          <a:p>
            <a:pPr marL="414726" indent="-414726">
              <a:buFont typeface="Arial" panose="020B0604020202020204" pitchFamily="34" charset="0"/>
              <a:buChar char="•"/>
              <a:defRPr/>
            </a:pPr>
            <a:r>
              <a:rPr lang="da-DK" altLang="da-DK" b="1" dirty="0"/>
              <a:t>M</a:t>
            </a:r>
            <a:r>
              <a:rPr lang="da-DK" altLang="da-DK" dirty="0"/>
              <a:t>edicin</a:t>
            </a:r>
          </a:p>
          <a:p>
            <a:pPr marL="414726" indent="-414726">
              <a:buFont typeface="Arial" panose="020B0604020202020204" pitchFamily="34" charset="0"/>
              <a:buChar char="•"/>
              <a:defRPr/>
            </a:pPr>
            <a:r>
              <a:rPr lang="da-DK" altLang="da-DK" b="1" dirty="0"/>
              <a:t>M</a:t>
            </a:r>
            <a:r>
              <a:rPr lang="da-DK" altLang="da-DK" dirty="0"/>
              <a:t>otion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b="1" dirty="0"/>
              <a:t>M</a:t>
            </a:r>
            <a:r>
              <a:rPr lang="da-DK" dirty="0"/>
              <a:t>entalt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Behandling af type 1 og type 2 diabetes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199" y="765495"/>
            <a:ext cx="7306801" cy="516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498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1B188BCC-6C3C-8443-F3BC-C6965AD0D3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pPr hangingPunct="0"/>
            <a:endParaRPr lang="da-DK" kern="0" dirty="0">
              <a:solidFill>
                <a:srgbClr val="000000"/>
              </a:solidFill>
              <a:sym typeface="Helvetica"/>
            </a:endParaRPr>
          </a:p>
          <a:p>
            <a:pPr hangingPunct="0"/>
            <a:r>
              <a:rPr lang="da-DK" kern="0" dirty="0">
                <a:solidFill>
                  <a:srgbClr val="000000"/>
                </a:solidFill>
                <a:sym typeface="Helvetica"/>
              </a:rPr>
              <a:t>Find en makker som har samme skostørrelse</a:t>
            </a:r>
          </a:p>
          <a:p>
            <a:pPr hangingPunct="0"/>
            <a:r>
              <a:rPr lang="da-DK" kern="0" dirty="0">
                <a:solidFill>
                  <a:srgbClr val="000000"/>
                </a:solidFill>
                <a:sym typeface="Helvetica"/>
              </a:rPr>
              <a:t>Tæl til 1,2,3 og klap samtidig</a:t>
            </a:r>
          </a:p>
          <a:p>
            <a:pPr hangingPunct="0"/>
            <a:endParaRPr lang="da-DK" kern="0" dirty="0">
              <a:solidFill>
                <a:srgbClr val="000000"/>
              </a:solidFill>
              <a:sym typeface="Helvetica"/>
            </a:endParaRPr>
          </a:p>
          <a:p>
            <a:pPr hangingPunct="0"/>
            <a:r>
              <a:rPr lang="da-DK" kern="0" dirty="0">
                <a:solidFill>
                  <a:srgbClr val="000000"/>
                </a:solidFill>
                <a:sym typeface="Helvetica"/>
              </a:rPr>
              <a:t>1 udbyttes med råb hej</a:t>
            </a:r>
          </a:p>
          <a:p>
            <a:pPr hangingPunct="0"/>
            <a:r>
              <a:rPr lang="da-DK" kern="0" dirty="0">
                <a:solidFill>
                  <a:srgbClr val="000000"/>
                </a:solidFill>
                <a:sym typeface="Helvetica"/>
              </a:rPr>
              <a:t>2 udbyttes med tramp</a:t>
            </a:r>
          </a:p>
          <a:p>
            <a:pPr hangingPunct="0"/>
            <a:r>
              <a:rPr lang="da-DK" kern="0" dirty="0">
                <a:solidFill>
                  <a:srgbClr val="000000"/>
                </a:solidFill>
                <a:sym typeface="Helvetica"/>
              </a:rPr>
              <a:t>3 udbyttes med klap</a:t>
            </a:r>
          </a:p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9657EECC-EDED-878C-40F6-156FAA5F2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Øvelse</a:t>
            </a:r>
          </a:p>
        </p:txBody>
      </p:sp>
    </p:spTree>
    <p:extLst>
      <p:ext uri="{BB962C8B-B14F-4D97-AF65-F5344CB8AC3E}">
        <p14:creationId xmlns:p14="http://schemas.microsoft.com/office/powerpoint/2010/main" val="2377855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10D4EA55-F39D-C5BB-5A22-5DAB891F8D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262" y="68263"/>
            <a:ext cx="6721475" cy="6721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23819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855544" y="1438643"/>
            <a:ext cx="11014436" cy="3725862"/>
          </a:xfrm>
        </p:spPr>
        <p:txBody>
          <a:bodyPr/>
          <a:lstStyle/>
          <a:p>
            <a:endParaRPr lang="da-DK" dirty="0"/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8987" y="1935804"/>
            <a:ext cx="8137040" cy="322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981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C67967F7-9060-4799-BE4B-D248AD26DA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endParaRPr lang="da-DK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1C9FB267-0A6E-40EF-B5D1-5D4E58FB8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sz="2800" b="1" dirty="0">
                <a:solidFill>
                  <a:srgbClr val="00B0F0"/>
                </a:solidFill>
              </a:rPr>
              <a:t>Sensorer</a:t>
            </a:r>
            <a:endParaRPr lang="da-DK" dirty="0"/>
          </a:p>
        </p:txBody>
      </p:sp>
      <p:pic>
        <p:nvPicPr>
          <p:cNvPr id="5" name="Billede 4" descr="Et billede, der indeholder vektorgrafik&#10;&#10;Automatisk genereret beskrivelse">
            <a:extLst>
              <a:ext uri="{FF2B5EF4-FFF2-40B4-BE49-F238E27FC236}">
                <a16:creationId xmlns:a16="http://schemas.microsoft.com/office/drawing/2014/main" id="{D0FC731D-9622-45F2-924A-44112F90BD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5280876" y="9200561"/>
            <a:ext cx="99036" cy="142597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0818" y="1200719"/>
            <a:ext cx="9370364" cy="445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250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183" y="1734532"/>
            <a:ext cx="10853730" cy="3902697"/>
          </a:xfrm>
          <a:prstGeom prst="rect">
            <a:avLst/>
          </a:prstGeom>
        </p:spPr>
      </p:pic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C67967F7-9060-4799-BE4B-D248AD26DA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36121" y="1483415"/>
            <a:ext cx="9707563" cy="4153813"/>
          </a:xfrm>
        </p:spPr>
        <p:txBody>
          <a:bodyPr/>
          <a:lstStyle/>
          <a:p>
            <a:pPr marL="0" indent="0">
              <a:spcAft>
                <a:spcPts val="0"/>
              </a:spcAft>
              <a:buNone/>
            </a:pPr>
            <a:endParaRPr lang="da-DK" sz="20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1C9FB267-0A6E-40EF-B5D1-5D4E58FB8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sz="2800" b="1" dirty="0">
                <a:solidFill>
                  <a:srgbClr val="00B0F0"/>
                </a:solidFill>
              </a:rPr>
              <a:t>Insulinpumper</a:t>
            </a:r>
            <a:endParaRPr lang="da-DK" dirty="0"/>
          </a:p>
        </p:txBody>
      </p:sp>
      <p:pic>
        <p:nvPicPr>
          <p:cNvPr id="5" name="Billede 4" descr="Et billede, der indeholder vektorgrafik&#10;&#10;Automatisk genereret beskrivelse">
            <a:extLst>
              <a:ext uri="{FF2B5EF4-FFF2-40B4-BE49-F238E27FC236}">
                <a16:creationId xmlns:a16="http://schemas.microsoft.com/office/drawing/2014/main" id="{D0FC731D-9622-45F2-924A-44112F90BD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5280876" y="9200561"/>
            <a:ext cx="99036" cy="142597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 flipV="1">
            <a:off x="-4879764" y="-1791093"/>
            <a:ext cx="4559253" cy="2168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96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EFFCE1E0-7AA1-9A63-5C5B-0A3C5FAC1C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>
                <a:hlinkClick r:id="rId2"/>
              </a:rPr>
              <a:t>https://www.sst.dk/godt-spottet/symptomer</a:t>
            </a: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Frit </a:t>
            </a:r>
            <a:r>
              <a:rPr lang="da-DK" dirty="0" err="1"/>
              <a:t>valgsordningen</a:t>
            </a:r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875EB68-EC45-6B5C-4740-09A481565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Tilbud til alle</a:t>
            </a:r>
          </a:p>
        </p:txBody>
      </p:sp>
    </p:spTree>
    <p:extLst>
      <p:ext uri="{BB962C8B-B14F-4D97-AF65-F5344CB8AC3E}">
        <p14:creationId xmlns:p14="http://schemas.microsoft.com/office/powerpoint/2010/main" val="3928068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358</Words>
  <Application>Microsoft Office PowerPoint</Application>
  <PresentationFormat>Widescreen</PresentationFormat>
  <Paragraphs>76</Paragraphs>
  <Slides>12</Slides>
  <Notes>8</Notes>
  <HiddenSlides>1</HiddenSlides>
  <MMClips>0</MMClips>
  <ScaleCrop>false</ScaleCrop>
  <HeadingPairs>
    <vt:vector size="6" baseType="variant">
      <vt:variant>
        <vt:lpstr>Benyttede skrifttyper</vt:lpstr>
      </vt:variant>
      <vt:variant>
        <vt:i4>8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Comic Sans MS</vt:lpstr>
      <vt:lpstr>Helvetica</vt:lpstr>
      <vt:lpstr>Interstate</vt:lpstr>
      <vt:lpstr>Interstate Light</vt:lpstr>
      <vt:lpstr>Office-tema</vt:lpstr>
      <vt:lpstr>Diabeteskursus</vt:lpstr>
      <vt:lpstr>Diabetes i tal </vt:lpstr>
      <vt:lpstr>Diabetes i tal </vt:lpstr>
      <vt:lpstr>Diabetes i tal </vt:lpstr>
      <vt:lpstr>Emner</vt:lpstr>
      <vt:lpstr>Behandling af type 1 og type 2 diabetes</vt:lpstr>
      <vt:lpstr>Øvelse</vt:lpstr>
      <vt:lpstr>PowerPoint-præsentation</vt:lpstr>
      <vt:lpstr>PowerPoint-præsentation</vt:lpstr>
      <vt:lpstr>Sensorer</vt:lpstr>
      <vt:lpstr>Insulinpumper</vt:lpstr>
      <vt:lpstr>Tilbud til alle</vt:lpstr>
    </vt:vector>
  </TitlesOfParts>
  <Company>Region Syddanmark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Marianne Svarrer Jakobsen</dc:creator>
  <cp:lastModifiedBy>Bente Eskildsen</cp:lastModifiedBy>
  <cp:revision>1</cp:revision>
  <dcterms:created xsi:type="dcterms:W3CDTF">2026-09-09T10:51:27Z</dcterms:created>
  <dcterms:modified xsi:type="dcterms:W3CDTF">2026-10-22T10:42:04Z</dcterms:modified>
</cp:coreProperties>
</file>